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2"/>
  </p:notesMasterIdLst>
  <p:sldIdLst>
    <p:sldId id="362" r:id="rId2"/>
    <p:sldId id="305" r:id="rId3"/>
    <p:sldId id="306" r:id="rId4"/>
    <p:sldId id="307" r:id="rId5"/>
    <p:sldId id="308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24" r:id="rId22"/>
    <p:sldId id="325" r:id="rId23"/>
    <p:sldId id="329" r:id="rId24"/>
    <p:sldId id="330" r:id="rId25"/>
    <p:sldId id="331" r:id="rId26"/>
    <p:sldId id="332" r:id="rId27"/>
    <p:sldId id="333" r:id="rId28"/>
    <p:sldId id="334" r:id="rId29"/>
    <p:sldId id="335" r:id="rId30"/>
    <p:sldId id="336" r:id="rId31"/>
    <p:sldId id="337" r:id="rId32"/>
    <p:sldId id="338" r:id="rId33"/>
    <p:sldId id="339" r:id="rId34"/>
    <p:sldId id="340" r:id="rId35"/>
    <p:sldId id="345" r:id="rId36"/>
    <p:sldId id="346" r:id="rId37"/>
    <p:sldId id="347" r:id="rId38"/>
    <p:sldId id="349" r:id="rId39"/>
    <p:sldId id="356" r:id="rId40"/>
    <p:sldId id="357" r:id="rId41"/>
  </p:sldIdLst>
  <p:sldSz cx="9144000" cy="6858000" type="screen4x3"/>
  <p:notesSz cx="9144000" cy="6858000"/>
  <p:embeddedFontLst>
    <p:embeddedFont>
      <p:font typeface="Sitka Small" panose="02000505000000020004" pitchFamily="2" charset="0"/>
      <p:regular r:id="rId43"/>
      <p:bold r:id="rId44"/>
      <p:italic r:id="rId45"/>
      <p:boldItalic r:id="rId46"/>
    </p:embeddedFont>
    <p:embeddedFont>
      <p:font typeface="Arial" panose="020B0604020202020204" pitchFamily="34" charset="0"/>
      <p:regular r:id="rId47"/>
      <p:bold r:id="rId48"/>
      <p:italic r:id="rId49"/>
      <p:boldItalic r:id="rId50"/>
    </p:embeddedFont>
    <p:embeddedFont>
      <p:font typeface="Arial Black" panose="020B0A04020102020204" pitchFamily="34" charset="0"/>
      <p:bold r:id="rId51"/>
    </p:embeddedFont>
    <p:embeddedFont>
      <p:font typeface="Wingdings" panose="05000000000000000000" pitchFamily="2" charset="2"/>
      <p:regular r:id="rId52"/>
    </p:embeddedFont>
    <p:embeddedFont>
      <p:font typeface="Arial Rounded MT Bold" panose="020B0604020202020204" charset="0"/>
      <p:regular r:id="rId53"/>
      <p:bold r:id="rId54"/>
    </p:embeddedFont>
    <p:embeddedFont>
      <p:font typeface="Symbol" panose="05050102010706020507" pitchFamily="18" charset="2"/>
      <p:regular r:id="rId55"/>
      <p:bold r:id="rId56"/>
    </p:embeddedFont>
    <p:embeddedFont>
      <p:font typeface="Times New Roman" panose="02020603050405020304" pitchFamily="18" charset="0"/>
      <p:regular r:id="rId57"/>
      <p:bold r:id="rId58"/>
      <p:italic r:id="rId59"/>
      <p:boldItalic r:id="rId60"/>
    </p:embeddedFont>
    <p:embeddedFont>
      <p:font typeface="Courier New" panose="02070309020205020404" pitchFamily="49" charset="0"/>
      <p:regular r:id="rId61"/>
    </p:embeddedFont>
    <p:embeddedFont>
      <p:font typeface="Calibri" panose="020F0502020204030204" pitchFamily="34" charset="0"/>
      <p:regular r:id="rId62"/>
      <p:bold r:id="rId63"/>
      <p:italic r:id="rId64"/>
      <p:boldItalic r:id="rId65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0" autoAdjust="0"/>
  </p:normalViewPr>
  <p:slideViewPr>
    <p:cSldViewPr>
      <p:cViewPr varScale="1">
        <p:scale>
          <a:sx n="78" d="100"/>
          <a:sy n="78" d="100"/>
        </p:scale>
        <p:origin x="1594" y="58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2184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63" Type="http://schemas.openxmlformats.org/officeDocument/2006/relationships/font" Target="fonts/font21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1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64" Type="http://schemas.openxmlformats.org/officeDocument/2006/relationships/font" Target="fonts/font22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59" Type="http://schemas.openxmlformats.org/officeDocument/2006/relationships/font" Target="fonts/font17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2.fntdata"/><Relationship Id="rId62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font" Target="fonts/font18.fntdata"/><Relationship Id="rId65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8.fntdata"/><Relationship Id="rId55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png>
</file>

<file path=ppt/media/image50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74480-2613-45C9-BD3A-65BF59FC108F}" type="datetimeFigureOut">
              <a:rPr lang="tr-TR" smtClean="0"/>
              <a:t>1.11.2020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39CB05-C11E-48AB-9B88-56B5CE01203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57732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80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39CB05-C11E-48AB-9B88-56B5CE012033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53980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39CB05-C11E-48AB-9B88-56B5CE012033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79260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7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8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7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8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8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6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7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0932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200" y="6172200"/>
            <a:ext cx="8229600" cy="1905"/>
          </a:xfrm>
          <a:custGeom>
            <a:avLst/>
            <a:gdLst/>
            <a:ahLst/>
            <a:cxnLst/>
            <a:rect l="l" t="t" r="r" b="b"/>
            <a:pathLst>
              <a:path w="8229600" h="1904">
                <a:moveTo>
                  <a:pt x="0" y="0"/>
                </a:moveTo>
                <a:lnTo>
                  <a:pt x="8229600" y="1523"/>
                </a:lnTo>
              </a:path>
            </a:pathLst>
          </a:custGeom>
          <a:ln w="9144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44500" y="272288"/>
            <a:ext cx="6680834" cy="10833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2912" y="1585912"/>
            <a:ext cx="8270875" cy="27641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6.png"/><Relationship Id="rId7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.png"/><Relationship Id="rId7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4.png"/><Relationship Id="rId9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6.png"/><Relationship Id="rId7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10" Type="http://schemas.openxmlformats.org/officeDocument/2006/relationships/image" Target="../media/image40.png"/><Relationship Id="rId4" Type="http://schemas.openxmlformats.org/officeDocument/2006/relationships/image" Target="../media/image37.png"/><Relationship Id="rId9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7.jpg"/><Relationship Id="rId4" Type="http://schemas.openxmlformats.org/officeDocument/2006/relationships/image" Target="../media/image46.jp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22376" y="6227064"/>
            <a:ext cx="8080248" cy="975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1000" y="0"/>
                </a:lnTo>
              </a:path>
            </a:pathLst>
          </a:custGeom>
          <a:ln w="19050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-10364" y="2787411"/>
            <a:ext cx="9144000" cy="25981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>
                <a:solidFill>
                  <a:srgbClr val="FF0000"/>
                </a:solidFill>
                <a:latin typeface="Times New Roman"/>
                <a:cs typeface="Times New Roman"/>
              </a:rPr>
              <a:t>4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4400" spc="-5" dirty="0" smtClean="0">
                <a:latin typeface="Times New Roman"/>
                <a:cs typeface="Times New Roman"/>
              </a:rPr>
              <a:t>Cryptography – Part 2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Composed from Prof.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Audun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Jøsang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, University of Oslo, Information Security 2018 Lectures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CSE413 – Security of Information Systems 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https://github.com/FurkanGozukara/Security-of-Information-Systems-CSE413-2020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3" name="Metin kutusu 2"/>
          <p:cNvSpPr txBox="1"/>
          <p:nvPr/>
        </p:nvSpPr>
        <p:spPr>
          <a:xfrm>
            <a:off x="0" y="6400800"/>
            <a:ext cx="8802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Source : https://www.uio.no/studier/emner/matnat/ifi/INF3510/v18/lectures/</a:t>
            </a:r>
          </a:p>
          <a:p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348164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7852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Asymmetric</a:t>
            </a:r>
            <a:r>
              <a:rPr spc="-50" dirty="0"/>
              <a:t> </a:t>
            </a:r>
            <a:r>
              <a:rPr dirty="0"/>
              <a:t>crypto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5800" y="1444752"/>
            <a:ext cx="7772400" cy="83248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31115" rIns="0" bIns="0" rtlCol="0">
            <a:spAutoFit/>
          </a:bodyPr>
          <a:lstStyle/>
          <a:p>
            <a:pPr marL="91440" marR="461645">
              <a:lnSpc>
                <a:spcPct val="94200"/>
              </a:lnSpc>
              <a:spcBef>
                <a:spcPts val="245"/>
              </a:spcBef>
            </a:pPr>
            <a:r>
              <a:rPr sz="2000" dirty="0">
                <a:latin typeface="Arial"/>
                <a:cs typeface="Arial"/>
              </a:rPr>
              <a:t>Public key </a:t>
            </a:r>
            <a:r>
              <a:rPr sz="2800" dirty="0">
                <a:latin typeface="Arial"/>
                <a:cs typeface="Arial"/>
              </a:rPr>
              <a:t>cryptography </a:t>
            </a:r>
            <a:r>
              <a:rPr sz="2000" dirty="0">
                <a:latin typeface="Arial"/>
                <a:cs typeface="Arial"/>
              </a:rPr>
              <a:t>was born in May 1975, the child</a:t>
            </a:r>
            <a:r>
              <a:rPr sz="2000" spc="-3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of  two problems and a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misunderstanding!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711708" y="3215639"/>
            <a:ext cx="1335405" cy="680085"/>
            <a:chOff x="711708" y="3215639"/>
            <a:chExt cx="1335405" cy="680085"/>
          </a:xfrm>
        </p:grpSpPr>
        <p:sp>
          <p:nvSpPr>
            <p:cNvPr id="5" name="object 5"/>
            <p:cNvSpPr/>
            <p:nvPr/>
          </p:nvSpPr>
          <p:spPr>
            <a:xfrm>
              <a:off x="711708" y="3233927"/>
              <a:ext cx="1327785" cy="661670"/>
            </a:xfrm>
            <a:custGeom>
              <a:avLst/>
              <a:gdLst/>
              <a:ahLst/>
              <a:cxnLst/>
              <a:rect l="l" t="t" r="r" b="b"/>
              <a:pathLst>
                <a:path w="1327785" h="661670">
                  <a:moveTo>
                    <a:pt x="0" y="224536"/>
                  </a:moveTo>
                  <a:lnTo>
                    <a:pt x="0" y="424053"/>
                  </a:lnTo>
                  <a:lnTo>
                    <a:pt x="127317" y="498475"/>
                  </a:lnTo>
                  <a:lnTo>
                    <a:pt x="127317" y="530225"/>
                  </a:lnTo>
                  <a:lnTo>
                    <a:pt x="157568" y="543687"/>
                  </a:lnTo>
                  <a:lnTo>
                    <a:pt x="169545" y="556514"/>
                  </a:lnTo>
                  <a:lnTo>
                    <a:pt x="169545" y="612013"/>
                  </a:lnTo>
                  <a:lnTo>
                    <a:pt x="196646" y="612013"/>
                  </a:lnTo>
                  <a:lnTo>
                    <a:pt x="196646" y="661416"/>
                  </a:lnTo>
                  <a:lnTo>
                    <a:pt x="383844" y="661416"/>
                  </a:lnTo>
                  <a:lnTo>
                    <a:pt x="383844" y="611378"/>
                  </a:lnTo>
                  <a:lnTo>
                    <a:pt x="423557" y="611378"/>
                  </a:lnTo>
                  <a:lnTo>
                    <a:pt x="423557" y="545465"/>
                  </a:lnTo>
                  <a:lnTo>
                    <a:pt x="468934" y="530860"/>
                  </a:lnTo>
                  <a:lnTo>
                    <a:pt x="468934" y="498475"/>
                  </a:lnTo>
                  <a:lnTo>
                    <a:pt x="564133" y="498475"/>
                  </a:lnTo>
                  <a:lnTo>
                    <a:pt x="564133" y="469265"/>
                  </a:lnTo>
                  <a:lnTo>
                    <a:pt x="671957" y="469265"/>
                  </a:lnTo>
                  <a:lnTo>
                    <a:pt x="671957" y="422275"/>
                  </a:lnTo>
                  <a:lnTo>
                    <a:pt x="132359" y="422275"/>
                  </a:lnTo>
                  <a:lnTo>
                    <a:pt x="51054" y="378333"/>
                  </a:lnTo>
                  <a:lnTo>
                    <a:pt x="51054" y="262538"/>
                  </a:lnTo>
                  <a:lnTo>
                    <a:pt x="38480" y="253061"/>
                  </a:lnTo>
                  <a:lnTo>
                    <a:pt x="0" y="224536"/>
                  </a:lnTo>
                  <a:close/>
                </a:path>
                <a:path w="1327785" h="661670">
                  <a:moveTo>
                    <a:pt x="1265315" y="372237"/>
                  </a:moveTo>
                  <a:lnTo>
                    <a:pt x="958088" y="372237"/>
                  </a:lnTo>
                  <a:lnTo>
                    <a:pt x="1000252" y="424688"/>
                  </a:lnTo>
                  <a:lnTo>
                    <a:pt x="1007237" y="420370"/>
                  </a:lnTo>
                  <a:lnTo>
                    <a:pt x="1080389" y="413639"/>
                  </a:lnTo>
                  <a:lnTo>
                    <a:pt x="1103630" y="379476"/>
                  </a:lnTo>
                  <a:lnTo>
                    <a:pt x="1114425" y="373380"/>
                  </a:lnTo>
                  <a:lnTo>
                    <a:pt x="1264320" y="373380"/>
                  </a:lnTo>
                  <a:lnTo>
                    <a:pt x="1265315" y="372237"/>
                  </a:lnTo>
                  <a:close/>
                </a:path>
                <a:path w="1327785" h="661670">
                  <a:moveTo>
                    <a:pt x="1251167" y="222123"/>
                  </a:moveTo>
                  <a:lnTo>
                    <a:pt x="132359" y="222123"/>
                  </a:lnTo>
                  <a:lnTo>
                    <a:pt x="132359" y="422275"/>
                  </a:lnTo>
                  <a:lnTo>
                    <a:pt x="671957" y="422275"/>
                  </a:lnTo>
                  <a:lnTo>
                    <a:pt x="671957" y="421005"/>
                  </a:lnTo>
                  <a:lnTo>
                    <a:pt x="752602" y="413131"/>
                  </a:lnTo>
                  <a:lnTo>
                    <a:pt x="801751" y="373380"/>
                  </a:lnTo>
                  <a:lnTo>
                    <a:pt x="920326" y="373380"/>
                  </a:lnTo>
                  <a:lnTo>
                    <a:pt x="921512" y="372237"/>
                  </a:lnTo>
                  <a:lnTo>
                    <a:pt x="1265315" y="372237"/>
                  </a:lnTo>
                  <a:lnTo>
                    <a:pt x="1327404" y="300863"/>
                  </a:lnTo>
                  <a:lnTo>
                    <a:pt x="1251167" y="222123"/>
                  </a:lnTo>
                  <a:close/>
                </a:path>
                <a:path w="1327785" h="661670">
                  <a:moveTo>
                    <a:pt x="920326" y="373380"/>
                  </a:moveTo>
                  <a:lnTo>
                    <a:pt x="840232" y="373380"/>
                  </a:lnTo>
                  <a:lnTo>
                    <a:pt x="878586" y="413639"/>
                  </a:lnTo>
                  <a:lnTo>
                    <a:pt x="920326" y="373380"/>
                  </a:lnTo>
                  <a:close/>
                </a:path>
                <a:path w="1327785" h="661670">
                  <a:moveTo>
                    <a:pt x="1169162" y="373380"/>
                  </a:moveTo>
                  <a:lnTo>
                    <a:pt x="1114425" y="373380"/>
                  </a:lnTo>
                  <a:lnTo>
                    <a:pt x="1139571" y="413131"/>
                  </a:lnTo>
                  <a:lnTo>
                    <a:pt x="1169162" y="373380"/>
                  </a:lnTo>
                  <a:close/>
                </a:path>
                <a:path w="1327785" h="661670">
                  <a:moveTo>
                    <a:pt x="1264320" y="373380"/>
                  </a:moveTo>
                  <a:lnTo>
                    <a:pt x="1201928" y="373380"/>
                  </a:lnTo>
                  <a:lnTo>
                    <a:pt x="1229741" y="413131"/>
                  </a:lnTo>
                  <a:lnTo>
                    <a:pt x="1264320" y="373380"/>
                  </a:lnTo>
                  <a:close/>
                </a:path>
                <a:path w="1327785" h="661670">
                  <a:moveTo>
                    <a:pt x="387007" y="0"/>
                  </a:moveTo>
                  <a:lnTo>
                    <a:pt x="201688" y="0"/>
                  </a:lnTo>
                  <a:lnTo>
                    <a:pt x="201688" y="20700"/>
                  </a:lnTo>
                  <a:lnTo>
                    <a:pt x="201066" y="43307"/>
                  </a:lnTo>
                  <a:lnTo>
                    <a:pt x="170814" y="43942"/>
                  </a:lnTo>
                  <a:lnTo>
                    <a:pt x="170814" y="103759"/>
                  </a:lnTo>
                  <a:lnTo>
                    <a:pt x="127317" y="116586"/>
                  </a:lnTo>
                  <a:lnTo>
                    <a:pt x="126695" y="154432"/>
                  </a:lnTo>
                  <a:lnTo>
                    <a:pt x="635" y="224536"/>
                  </a:lnTo>
                  <a:lnTo>
                    <a:pt x="38480" y="253061"/>
                  </a:lnTo>
                  <a:lnTo>
                    <a:pt x="51054" y="262382"/>
                  </a:lnTo>
                  <a:lnTo>
                    <a:pt x="51054" y="262538"/>
                  </a:lnTo>
                  <a:lnTo>
                    <a:pt x="51689" y="263017"/>
                  </a:lnTo>
                  <a:lnTo>
                    <a:pt x="132359" y="222123"/>
                  </a:lnTo>
                  <a:lnTo>
                    <a:pt x="1251167" y="222123"/>
                  </a:lnTo>
                  <a:lnTo>
                    <a:pt x="1244650" y="215392"/>
                  </a:lnTo>
                  <a:lnTo>
                    <a:pt x="676910" y="215392"/>
                  </a:lnTo>
                  <a:lnTo>
                    <a:pt x="676275" y="178181"/>
                  </a:lnTo>
                  <a:lnTo>
                    <a:pt x="582422" y="178181"/>
                  </a:lnTo>
                  <a:lnTo>
                    <a:pt x="567944" y="171450"/>
                  </a:lnTo>
                  <a:lnTo>
                    <a:pt x="567944" y="150749"/>
                  </a:lnTo>
                  <a:lnTo>
                    <a:pt x="473976" y="148209"/>
                  </a:lnTo>
                  <a:lnTo>
                    <a:pt x="473354" y="117094"/>
                  </a:lnTo>
                  <a:lnTo>
                    <a:pt x="426707" y="101346"/>
                  </a:lnTo>
                  <a:lnTo>
                    <a:pt x="426707" y="45212"/>
                  </a:lnTo>
                  <a:lnTo>
                    <a:pt x="387629" y="43942"/>
                  </a:lnTo>
                  <a:lnTo>
                    <a:pt x="387007" y="0"/>
                  </a:lnTo>
                  <a:close/>
                </a:path>
                <a:path w="1327785" h="661670">
                  <a:moveTo>
                    <a:pt x="1242314" y="212979"/>
                  </a:moveTo>
                  <a:lnTo>
                    <a:pt x="676910" y="215392"/>
                  </a:lnTo>
                  <a:lnTo>
                    <a:pt x="1244650" y="215392"/>
                  </a:lnTo>
                  <a:lnTo>
                    <a:pt x="1242314" y="212979"/>
                  </a:lnTo>
                  <a:close/>
                </a:path>
              </a:pathLst>
            </a:custGeom>
            <a:solidFill>
              <a:srgbClr val="FF9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19328" y="3215639"/>
              <a:ext cx="1327785" cy="664845"/>
            </a:xfrm>
            <a:custGeom>
              <a:avLst/>
              <a:gdLst/>
              <a:ahLst/>
              <a:cxnLst/>
              <a:rect l="l" t="t" r="r" b="b"/>
              <a:pathLst>
                <a:path w="1327785" h="664845">
                  <a:moveTo>
                    <a:pt x="386816" y="0"/>
                  </a:moveTo>
                  <a:lnTo>
                    <a:pt x="200964" y="0"/>
                  </a:lnTo>
                  <a:lnTo>
                    <a:pt x="200964" y="21462"/>
                  </a:lnTo>
                  <a:lnTo>
                    <a:pt x="200342" y="44196"/>
                  </a:lnTo>
                  <a:lnTo>
                    <a:pt x="170103" y="44704"/>
                  </a:lnTo>
                  <a:lnTo>
                    <a:pt x="170103" y="104267"/>
                  </a:lnTo>
                  <a:lnTo>
                    <a:pt x="127253" y="117094"/>
                  </a:lnTo>
                  <a:lnTo>
                    <a:pt x="125996" y="154432"/>
                  </a:lnTo>
                  <a:lnTo>
                    <a:pt x="634" y="225551"/>
                  </a:lnTo>
                  <a:lnTo>
                    <a:pt x="51663" y="264160"/>
                  </a:lnTo>
                  <a:lnTo>
                    <a:pt x="131673" y="223138"/>
                  </a:lnTo>
                  <a:lnTo>
                    <a:pt x="131673" y="424815"/>
                  </a:lnTo>
                  <a:lnTo>
                    <a:pt x="50393" y="380619"/>
                  </a:lnTo>
                  <a:lnTo>
                    <a:pt x="50393" y="263525"/>
                  </a:lnTo>
                  <a:lnTo>
                    <a:pt x="0" y="225551"/>
                  </a:lnTo>
                  <a:lnTo>
                    <a:pt x="0" y="425958"/>
                  </a:lnTo>
                  <a:lnTo>
                    <a:pt x="127253" y="500761"/>
                  </a:lnTo>
                  <a:lnTo>
                    <a:pt x="127253" y="533273"/>
                  </a:lnTo>
                  <a:lnTo>
                    <a:pt x="157505" y="546100"/>
                  </a:lnTo>
                  <a:lnTo>
                    <a:pt x="169468" y="559689"/>
                  </a:lnTo>
                  <a:lnTo>
                    <a:pt x="169468" y="614807"/>
                  </a:lnTo>
                  <a:lnTo>
                    <a:pt x="196557" y="614807"/>
                  </a:lnTo>
                  <a:lnTo>
                    <a:pt x="196557" y="664464"/>
                  </a:lnTo>
                  <a:lnTo>
                    <a:pt x="383031" y="664464"/>
                  </a:lnTo>
                  <a:lnTo>
                    <a:pt x="383031" y="614172"/>
                  </a:lnTo>
                  <a:lnTo>
                    <a:pt x="423354" y="614172"/>
                  </a:lnTo>
                  <a:lnTo>
                    <a:pt x="423354" y="548640"/>
                  </a:lnTo>
                  <a:lnTo>
                    <a:pt x="468718" y="533908"/>
                  </a:lnTo>
                  <a:lnTo>
                    <a:pt x="468718" y="500761"/>
                  </a:lnTo>
                  <a:lnTo>
                    <a:pt x="563244" y="500761"/>
                  </a:lnTo>
                  <a:lnTo>
                    <a:pt x="563244" y="471932"/>
                  </a:lnTo>
                  <a:lnTo>
                    <a:pt x="671576" y="471932"/>
                  </a:lnTo>
                  <a:lnTo>
                    <a:pt x="671576" y="422910"/>
                  </a:lnTo>
                  <a:lnTo>
                    <a:pt x="751585" y="415544"/>
                  </a:lnTo>
                  <a:lnTo>
                    <a:pt x="801369" y="375158"/>
                  </a:lnTo>
                  <a:lnTo>
                    <a:pt x="839216" y="375158"/>
                  </a:lnTo>
                  <a:lnTo>
                    <a:pt x="877569" y="416179"/>
                  </a:lnTo>
                  <a:lnTo>
                    <a:pt x="920369" y="374523"/>
                  </a:lnTo>
                  <a:lnTo>
                    <a:pt x="956945" y="374523"/>
                  </a:lnTo>
                  <a:lnTo>
                    <a:pt x="1000379" y="427228"/>
                  </a:lnTo>
                  <a:lnTo>
                    <a:pt x="1006729" y="422402"/>
                  </a:lnTo>
                  <a:lnTo>
                    <a:pt x="1079754" y="416179"/>
                  </a:lnTo>
                  <a:lnTo>
                    <a:pt x="1102486" y="381254"/>
                  </a:lnTo>
                  <a:lnTo>
                    <a:pt x="1113155" y="375158"/>
                  </a:lnTo>
                  <a:lnTo>
                    <a:pt x="1138428" y="415544"/>
                  </a:lnTo>
                  <a:lnTo>
                    <a:pt x="1168019" y="375158"/>
                  </a:lnTo>
                  <a:lnTo>
                    <a:pt x="1200785" y="375158"/>
                  </a:lnTo>
                  <a:lnTo>
                    <a:pt x="1228471" y="415544"/>
                  </a:lnTo>
                  <a:lnTo>
                    <a:pt x="1327404" y="302133"/>
                  </a:lnTo>
                  <a:lnTo>
                    <a:pt x="1241044" y="213868"/>
                  </a:lnTo>
                  <a:lnTo>
                    <a:pt x="676021" y="216408"/>
                  </a:lnTo>
                  <a:lnTo>
                    <a:pt x="676021" y="177800"/>
                  </a:lnTo>
                  <a:lnTo>
                    <a:pt x="575183" y="177800"/>
                  </a:lnTo>
                  <a:lnTo>
                    <a:pt x="567055" y="172212"/>
                  </a:lnTo>
                  <a:lnTo>
                    <a:pt x="567055" y="151384"/>
                  </a:lnTo>
                  <a:lnTo>
                    <a:pt x="473125" y="148971"/>
                  </a:lnTo>
                  <a:lnTo>
                    <a:pt x="472503" y="118363"/>
                  </a:lnTo>
                  <a:lnTo>
                    <a:pt x="426504" y="101726"/>
                  </a:lnTo>
                  <a:lnTo>
                    <a:pt x="426504" y="45338"/>
                  </a:lnTo>
                  <a:lnTo>
                    <a:pt x="387451" y="44704"/>
                  </a:lnTo>
                  <a:lnTo>
                    <a:pt x="386816" y="0"/>
                  </a:lnTo>
                  <a:close/>
                </a:path>
              </a:pathLst>
            </a:custGeom>
            <a:solidFill>
              <a:srgbClr val="BE7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31164" y="3319271"/>
              <a:ext cx="154305" cy="467995"/>
            </a:xfrm>
            <a:custGeom>
              <a:avLst/>
              <a:gdLst/>
              <a:ahLst/>
              <a:cxnLst/>
              <a:rect l="l" t="t" r="r" b="b"/>
              <a:pathLst>
                <a:path w="154305" h="467995">
                  <a:moveTo>
                    <a:pt x="0" y="0"/>
                  </a:moveTo>
                  <a:lnTo>
                    <a:pt x="0" y="426973"/>
                  </a:lnTo>
                  <a:lnTo>
                    <a:pt x="79832" y="467867"/>
                  </a:lnTo>
                  <a:lnTo>
                    <a:pt x="153924" y="430021"/>
                  </a:lnTo>
                  <a:lnTo>
                    <a:pt x="149453" y="422782"/>
                  </a:lnTo>
                  <a:lnTo>
                    <a:pt x="79832" y="459994"/>
                  </a:lnTo>
                  <a:lnTo>
                    <a:pt x="5753" y="422147"/>
                  </a:lnTo>
                  <a:lnTo>
                    <a:pt x="5753" y="43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7E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79348" y="3264407"/>
              <a:ext cx="1135380" cy="562610"/>
            </a:xfrm>
            <a:custGeom>
              <a:avLst/>
              <a:gdLst/>
              <a:ahLst/>
              <a:cxnLst/>
              <a:rect l="l" t="t" r="r" b="b"/>
              <a:pathLst>
                <a:path w="1135380" h="562610">
                  <a:moveTo>
                    <a:pt x="7607" y="68580"/>
                  </a:moveTo>
                  <a:lnTo>
                    <a:pt x="0" y="68580"/>
                  </a:lnTo>
                  <a:lnTo>
                    <a:pt x="0" y="505968"/>
                  </a:lnTo>
                  <a:lnTo>
                    <a:pt x="7607" y="505968"/>
                  </a:lnTo>
                  <a:lnTo>
                    <a:pt x="7607" y="68580"/>
                  </a:lnTo>
                  <a:close/>
                </a:path>
                <a:path w="1135380" h="562610">
                  <a:moveTo>
                    <a:pt x="36576" y="0"/>
                  </a:moveTo>
                  <a:lnTo>
                    <a:pt x="30480" y="0"/>
                  </a:lnTo>
                  <a:lnTo>
                    <a:pt x="30480" y="562356"/>
                  </a:lnTo>
                  <a:lnTo>
                    <a:pt x="36576" y="562356"/>
                  </a:lnTo>
                  <a:lnTo>
                    <a:pt x="36576" y="0"/>
                  </a:lnTo>
                  <a:close/>
                </a:path>
                <a:path w="1135380" h="562610">
                  <a:moveTo>
                    <a:pt x="204216" y="57785"/>
                  </a:moveTo>
                  <a:lnTo>
                    <a:pt x="124536" y="16764"/>
                  </a:lnTo>
                  <a:lnTo>
                    <a:pt x="51816" y="54102"/>
                  </a:lnTo>
                  <a:lnTo>
                    <a:pt x="56248" y="61468"/>
                  </a:lnTo>
                  <a:lnTo>
                    <a:pt x="124536" y="24130"/>
                  </a:lnTo>
                  <a:lnTo>
                    <a:pt x="198526" y="62103"/>
                  </a:lnTo>
                  <a:lnTo>
                    <a:pt x="198526" y="482473"/>
                  </a:lnTo>
                  <a:lnTo>
                    <a:pt x="204216" y="486156"/>
                  </a:lnTo>
                  <a:lnTo>
                    <a:pt x="204216" y="57785"/>
                  </a:lnTo>
                  <a:close/>
                </a:path>
                <a:path w="1135380" h="562610">
                  <a:moveTo>
                    <a:pt x="1133856" y="291592"/>
                  </a:moveTo>
                  <a:lnTo>
                    <a:pt x="408432" y="291084"/>
                  </a:lnTo>
                  <a:lnTo>
                    <a:pt x="430530" y="304812"/>
                  </a:lnTo>
                  <a:lnTo>
                    <a:pt x="1122553" y="303022"/>
                  </a:lnTo>
                  <a:lnTo>
                    <a:pt x="1133856" y="291592"/>
                  </a:lnTo>
                  <a:close/>
                </a:path>
                <a:path w="1135380" h="562610">
                  <a:moveTo>
                    <a:pt x="1135380" y="222758"/>
                  </a:moveTo>
                  <a:lnTo>
                    <a:pt x="1123442" y="210312"/>
                  </a:lnTo>
                  <a:lnTo>
                    <a:pt x="428244" y="212979"/>
                  </a:lnTo>
                  <a:lnTo>
                    <a:pt x="485521" y="224028"/>
                  </a:lnTo>
                  <a:lnTo>
                    <a:pt x="1135380" y="222758"/>
                  </a:lnTo>
                  <a:close/>
                </a:path>
              </a:pathLst>
            </a:custGeom>
            <a:solidFill>
              <a:srgbClr val="FF9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104900" y="3262883"/>
              <a:ext cx="940435" cy="563880"/>
            </a:xfrm>
            <a:custGeom>
              <a:avLst/>
              <a:gdLst/>
              <a:ahLst/>
              <a:cxnLst/>
              <a:rect l="l" t="t" r="r" b="b"/>
              <a:pathLst>
                <a:path w="940435" h="563879">
                  <a:moveTo>
                    <a:pt x="16764" y="0"/>
                  </a:moveTo>
                  <a:lnTo>
                    <a:pt x="0" y="0"/>
                  </a:lnTo>
                  <a:lnTo>
                    <a:pt x="0" y="563880"/>
                  </a:lnTo>
                  <a:lnTo>
                    <a:pt x="16764" y="563880"/>
                  </a:lnTo>
                  <a:lnTo>
                    <a:pt x="16764" y="0"/>
                  </a:lnTo>
                  <a:close/>
                </a:path>
                <a:path w="940435" h="563879">
                  <a:moveTo>
                    <a:pt x="51816" y="495554"/>
                  </a:moveTo>
                  <a:lnTo>
                    <a:pt x="51181" y="57658"/>
                  </a:lnTo>
                  <a:lnTo>
                    <a:pt x="36576" y="53340"/>
                  </a:lnTo>
                  <a:lnTo>
                    <a:pt x="37211" y="499872"/>
                  </a:lnTo>
                  <a:lnTo>
                    <a:pt x="51816" y="495554"/>
                  </a:lnTo>
                  <a:close/>
                </a:path>
                <a:path w="940435" h="563879">
                  <a:moveTo>
                    <a:pt x="103632" y="103632"/>
                  </a:moveTo>
                  <a:lnTo>
                    <a:pt x="86868" y="103632"/>
                  </a:lnTo>
                  <a:lnTo>
                    <a:pt x="86868" y="449580"/>
                  </a:lnTo>
                  <a:lnTo>
                    <a:pt x="103632" y="449580"/>
                  </a:lnTo>
                  <a:lnTo>
                    <a:pt x="103632" y="103632"/>
                  </a:lnTo>
                  <a:close/>
                </a:path>
                <a:path w="940435" h="563879">
                  <a:moveTo>
                    <a:pt x="286512" y="372618"/>
                  </a:moveTo>
                  <a:lnTo>
                    <a:pt x="210058" y="366522"/>
                  </a:lnTo>
                  <a:lnTo>
                    <a:pt x="210058" y="306959"/>
                  </a:lnTo>
                  <a:lnTo>
                    <a:pt x="189357" y="292989"/>
                  </a:lnTo>
                  <a:lnTo>
                    <a:pt x="189357" y="131318"/>
                  </a:lnTo>
                  <a:lnTo>
                    <a:pt x="176784" y="123444"/>
                  </a:lnTo>
                  <a:lnTo>
                    <a:pt x="176784" y="423672"/>
                  </a:lnTo>
                  <a:lnTo>
                    <a:pt x="189357" y="423672"/>
                  </a:lnTo>
                  <a:lnTo>
                    <a:pt x="189357" y="392684"/>
                  </a:lnTo>
                  <a:lnTo>
                    <a:pt x="262001" y="392684"/>
                  </a:lnTo>
                  <a:lnTo>
                    <a:pt x="286512" y="372618"/>
                  </a:lnTo>
                  <a:close/>
                </a:path>
                <a:path w="940435" h="563879">
                  <a:moveTo>
                    <a:pt x="940308" y="255905"/>
                  </a:moveTo>
                  <a:lnTo>
                    <a:pt x="927100" y="242697"/>
                  </a:lnTo>
                  <a:lnTo>
                    <a:pt x="293116" y="242697"/>
                  </a:lnTo>
                  <a:lnTo>
                    <a:pt x="251460" y="225044"/>
                  </a:lnTo>
                  <a:lnTo>
                    <a:pt x="204216" y="214884"/>
                  </a:lnTo>
                  <a:lnTo>
                    <a:pt x="281051" y="259080"/>
                  </a:lnTo>
                  <a:lnTo>
                    <a:pt x="940308" y="255905"/>
                  </a:lnTo>
                  <a:close/>
                </a:path>
              </a:pathLst>
            </a:custGeom>
            <a:solidFill>
              <a:srgbClr val="BE7E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2503170" y="3323920"/>
            <a:ext cx="248539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0" dirty="0">
                <a:latin typeface="Arial Rounded MT Bold"/>
                <a:cs typeface="Arial Rounded MT Bold"/>
              </a:rPr>
              <a:t>Key</a:t>
            </a:r>
            <a:r>
              <a:rPr sz="2400" b="1" spc="-80" dirty="0">
                <a:latin typeface="Arial Rounded MT Bold"/>
                <a:cs typeface="Arial Rounded MT Bold"/>
              </a:rPr>
              <a:t> </a:t>
            </a:r>
            <a:r>
              <a:rPr sz="2400" b="1" spc="-5" dirty="0">
                <a:latin typeface="Arial Rounded MT Bold"/>
                <a:cs typeface="Arial Rounded MT Bold"/>
              </a:rPr>
              <a:t>Distribution!</a:t>
            </a:r>
            <a:endParaRPr sz="2400">
              <a:latin typeface="Arial Rounded MT Bold"/>
              <a:cs typeface="Arial Rounded MT Bold"/>
            </a:endParaRPr>
          </a:p>
        </p:txBody>
      </p: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65850" y="4396942"/>
            <a:ext cx="853781" cy="1003485"/>
          </a:xfrm>
          <a:prstGeom prst="rect">
            <a:avLst/>
          </a:prstGeom>
        </p:spPr>
      </p:pic>
      <p:grpSp>
        <p:nvGrpSpPr>
          <p:cNvPr id="12" name="object 12"/>
          <p:cNvGrpSpPr/>
          <p:nvPr/>
        </p:nvGrpSpPr>
        <p:grpSpPr>
          <a:xfrm>
            <a:off x="5437298" y="2700305"/>
            <a:ext cx="3134995" cy="3028950"/>
            <a:chOff x="5437298" y="2700305"/>
            <a:chExt cx="3134995" cy="3028950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437298" y="2700305"/>
              <a:ext cx="3134756" cy="2786132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7002017" y="4488942"/>
              <a:ext cx="1237615" cy="1237615"/>
            </a:xfrm>
            <a:custGeom>
              <a:avLst/>
              <a:gdLst/>
              <a:ahLst/>
              <a:cxnLst/>
              <a:rect l="l" t="t" r="r" b="b"/>
              <a:pathLst>
                <a:path w="1237615" h="1237614">
                  <a:moveTo>
                    <a:pt x="0" y="153669"/>
                  </a:moveTo>
                  <a:lnTo>
                    <a:pt x="7837" y="105111"/>
                  </a:lnTo>
                  <a:lnTo>
                    <a:pt x="29659" y="62929"/>
                  </a:lnTo>
                  <a:lnTo>
                    <a:pt x="62929" y="29659"/>
                  </a:lnTo>
                  <a:lnTo>
                    <a:pt x="105111" y="7837"/>
                  </a:lnTo>
                  <a:lnTo>
                    <a:pt x="153670" y="0"/>
                  </a:lnTo>
                  <a:lnTo>
                    <a:pt x="1083817" y="0"/>
                  </a:lnTo>
                  <a:lnTo>
                    <a:pt x="1132376" y="7837"/>
                  </a:lnTo>
                  <a:lnTo>
                    <a:pt x="1174558" y="29659"/>
                  </a:lnTo>
                  <a:lnTo>
                    <a:pt x="1207828" y="62929"/>
                  </a:lnTo>
                  <a:lnTo>
                    <a:pt x="1229650" y="105111"/>
                  </a:lnTo>
                  <a:lnTo>
                    <a:pt x="1237487" y="153669"/>
                  </a:lnTo>
                  <a:lnTo>
                    <a:pt x="1237487" y="1083817"/>
                  </a:lnTo>
                  <a:lnTo>
                    <a:pt x="1229650" y="1132381"/>
                  </a:lnTo>
                  <a:lnTo>
                    <a:pt x="1207828" y="1174564"/>
                  </a:lnTo>
                  <a:lnTo>
                    <a:pt x="1174558" y="1207832"/>
                  </a:lnTo>
                  <a:lnTo>
                    <a:pt x="1132376" y="1229651"/>
                  </a:lnTo>
                  <a:lnTo>
                    <a:pt x="1083817" y="1237487"/>
                  </a:lnTo>
                  <a:lnTo>
                    <a:pt x="153670" y="1237487"/>
                  </a:lnTo>
                  <a:lnTo>
                    <a:pt x="105111" y="1229651"/>
                  </a:lnTo>
                  <a:lnTo>
                    <a:pt x="62929" y="1207832"/>
                  </a:lnTo>
                  <a:lnTo>
                    <a:pt x="29659" y="1174564"/>
                  </a:lnTo>
                  <a:lnTo>
                    <a:pt x="7837" y="1132381"/>
                  </a:lnTo>
                  <a:lnTo>
                    <a:pt x="0" y="1083817"/>
                  </a:lnTo>
                  <a:lnTo>
                    <a:pt x="0" y="153669"/>
                  </a:lnTo>
                  <a:close/>
                </a:path>
              </a:pathLst>
            </a:custGeom>
            <a:ln w="457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7141463" y="4657344"/>
              <a:ext cx="960119" cy="934719"/>
            </a:xfrm>
            <a:custGeom>
              <a:avLst/>
              <a:gdLst/>
              <a:ahLst/>
              <a:cxnLst/>
              <a:rect l="l" t="t" r="r" b="b"/>
              <a:pathLst>
                <a:path w="960120" h="934720">
                  <a:moveTo>
                    <a:pt x="480059" y="0"/>
                  </a:moveTo>
                  <a:lnTo>
                    <a:pt x="430969" y="2412"/>
                  </a:lnTo>
                  <a:lnTo>
                    <a:pt x="383297" y="9491"/>
                  </a:lnTo>
                  <a:lnTo>
                    <a:pt x="337287" y="21003"/>
                  </a:lnTo>
                  <a:lnTo>
                    <a:pt x="293179" y="36712"/>
                  </a:lnTo>
                  <a:lnTo>
                    <a:pt x="251214" y="56384"/>
                  </a:lnTo>
                  <a:lnTo>
                    <a:pt x="211633" y="79784"/>
                  </a:lnTo>
                  <a:lnTo>
                    <a:pt x="174678" y="106676"/>
                  </a:lnTo>
                  <a:lnTo>
                    <a:pt x="140589" y="136826"/>
                  </a:lnTo>
                  <a:lnTo>
                    <a:pt x="109607" y="169999"/>
                  </a:lnTo>
                  <a:lnTo>
                    <a:pt x="81974" y="205959"/>
                  </a:lnTo>
                  <a:lnTo>
                    <a:pt x="57931" y="244472"/>
                  </a:lnTo>
                  <a:lnTo>
                    <a:pt x="37719" y="285303"/>
                  </a:lnTo>
                  <a:lnTo>
                    <a:pt x="21578" y="328217"/>
                  </a:lnTo>
                  <a:lnTo>
                    <a:pt x="9751" y="372978"/>
                  </a:lnTo>
                  <a:lnTo>
                    <a:pt x="2477" y="419353"/>
                  </a:lnTo>
                  <a:lnTo>
                    <a:pt x="0" y="467105"/>
                  </a:lnTo>
                  <a:lnTo>
                    <a:pt x="2477" y="514858"/>
                  </a:lnTo>
                  <a:lnTo>
                    <a:pt x="9751" y="561233"/>
                  </a:lnTo>
                  <a:lnTo>
                    <a:pt x="21578" y="605994"/>
                  </a:lnTo>
                  <a:lnTo>
                    <a:pt x="37719" y="648908"/>
                  </a:lnTo>
                  <a:lnTo>
                    <a:pt x="57931" y="689739"/>
                  </a:lnTo>
                  <a:lnTo>
                    <a:pt x="81974" y="728252"/>
                  </a:lnTo>
                  <a:lnTo>
                    <a:pt x="109607" y="764212"/>
                  </a:lnTo>
                  <a:lnTo>
                    <a:pt x="140589" y="797385"/>
                  </a:lnTo>
                  <a:lnTo>
                    <a:pt x="174678" y="827535"/>
                  </a:lnTo>
                  <a:lnTo>
                    <a:pt x="211633" y="854427"/>
                  </a:lnTo>
                  <a:lnTo>
                    <a:pt x="251214" y="877827"/>
                  </a:lnTo>
                  <a:lnTo>
                    <a:pt x="293179" y="897499"/>
                  </a:lnTo>
                  <a:lnTo>
                    <a:pt x="337287" y="913208"/>
                  </a:lnTo>
                  <a:lnTo>
                    <a:pt x="383297" y="924720"/>
                  </a:lnTo>
                  <a:lnTo>
                    <a:pt x="430969" y="931799"/>
                  </a:lnTo>
                  <a:lnTo>
                    <a:pt x="480059" y="934211"/>
                  </a:lnTo>
                  <a:lnTo>
                    <a:pt x="529150" y="931799"/>
                  </a:lnTo>
                  <a:lnTo>
                    <a:pt x="576822" y="924720"/>
                  </a:lnTo>
                  <a:lnTo>
                    <a:pt x="622832" y="913208"/>
                  </a:lnTo>
                  <a:lnTo>
                    <a:pt x="666940" y="897499"/>
                  </a:lnTo>
                  <a:lnTo>
                    <a:pt x="708905" y="877827"/>
                  </a:lnTo>
                  <a:lnTo>
                    <a:pt x="748486" y="854427"/>
                  </a:lnTo>
                  <a:lnTo>
                    <a:pt x="785441" y="827535"/>
                  </a:lnTo>
                  <a:lnTo>
                    <a:pt x="819530" y="797385"/>
                  </a:lnTo>
                  <a:lnTo>
                    <a:pt x="850512" y="764212"/>
                  </a:lnTo>
                  <a:lnTo>
                    <a:pt x="878145" y="728252"/>
                  </a:lnTo>
                  <a:lnTo>
                    <a:pt x="902188" y="689739"/>
                  </a:lnTo>
                  <a:lnTo>
                    <a:pt x="922400" y="648908"/>
                  </a:lnTo>
                  <a:lnTo>
                    <a:pt x="938541" y="605994"/>
                  </a:lnTo>
                  <a:lnTo>
                    <a:pt x="950368" y="561233"/>
                  </a:lnTo>
                  <a:lnTo>
                    <a:pt x="957642" y="514858"/>
                  </a:lnTo>
                  <a:lnTo>
                    <a:pt x="960119" y="467105"/>
                  </a:lnTo>
                  <a:lnTo>
                    <a:pt x="957642" y="419353"/>
                  </a:lnTo>
                  <a:lnTo>
                    <a:pt x="950368" y="372978"/>
                  </a:lnTo>
                  <a:lnTo>
                    <a:pt x="938541" y="328217"/>
                  </a:lnTo>
                  <a:lnTo>
                    <a:pt x="922400" y="285303"/>
                  </a:lnTo>
                  <a:lnTo>
                    <a:pt x="902188" y="244472"/>
                  </a:lnTo>
                  <a:lnTo>
                    <a:pt x="878145" y="205959"/>
                  </a:lnTo>
                  <a:lnTo>
                    <a:pt x="850512" y="169999"/>
                  </a:lnTo>
                  <a:lnTo>
                    <a:pt x="819530" y="136826"/>
                  </a:lnTo>
                  <a:lnTo>
                    <a:pt x="785441" y="106676"/>
                  </a:lnTo>
                  <a:lnTo>
                    <a:pt x="748486" y="79784"/>
                  </a:lnTo>
                  <a:lnTo>
                    <a:pt x="708905" y="56384"/>
                  </a:lnTo>
                  <a:lnTo>
                    <a:pt x="666940" y="36712"/>
                  </a:lnTo>
                  <a:lnTo>
                    <a:pt x="622832" y="21003"/>
                  </a:lnTo>
                  <a:lnTo>
                    <a:pt x="576822" y="9491"/>
                  </a:lnTo>
                  <a:lnTo>
                    <a:pt x="529150" y="2412"/>
                  </a:lnTo>
                  <a:lnTo>
                    <a:pt x="480059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7249667" y="5035295"/>
              <a:ext cx="744220" cy="180340"/>
            </a:xfrm>
            <a:custGeom>
              <a:avLst/>
              <a:gdLst/>
              <a:ahLst/>
              <a:cxnLst/>
              <a:rect l="l" t="t" r="r" b="b"/>
              <a:pathLst>
                <a:path w="744220" h="180339">
                  <a:moveTo>
                    <a:pt x="743712" y="0"/>
                  </a:moveTo>
                  <a:lnTo>
                    <a:pt x="0" y="0"/>
                  </a:lnTo>
                  <a:lnTo>
                    <a:pt x="0" y="179831"/>
                  </a:lnTo>
                  <a:lnTo>
                    <a:pt x="743712" y="179831"/>
                  </a:lnTo>
                  <a:lnTo>
                    <a:pt x="7437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2511044" y="4745482"/>
            <a:ext cx="22371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Arial Rounded MT Bold"/>
                <a:cs typeface="Arial Rounded MT Bold"/>
              </a:rPr>
              <a:t>Digital</a:t>
            </a:r>
            <a:r>
              <a:rPr sz="2400" b="1" spc="-120" dirty="0">
                <a:latin typeface="Arial Rounded MT Bold"/>
                <a:cs typeface="Arial Rounded MT Bold"/>
              </a:rPr>
              <a:t> </a:t>
            </a:r>
            <a:r>
              <a:rPr sz="2400" b="1" dirty="0">
                <a:latin typeface="Arial Rounded MT Bold"/>
                <a:cs typeface="Arial Rounded MT Bold"/>
              </a:rPr>
              <a:t>signing!</a:t>
            </a:r>
            <a:endParaRPr sz="2400">
              <a:latin typeface="Arial Rounded MT Bold"/>
              <a:cs typeface="Arial Rounded MT Bold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10</a:t>
            </a:fld>
            <a:endParaRPr dirty="0"/>
          </a:p>
        </p:txBody>
      </p:sp>
      <p:sp>
        <p:nvSpPr>
          <p:cNvPr id="18" name="object 18"/>
          <p:cNvSpPr txBox="1"/>
          <p:nvPr/>
        </p:nvSpPr>
        <p:spPr>
          <a:xfrm>
            <a:off x="6885558" y="2832353"/>
            <a:ext cx="1492250" cy="1072515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12700" marR="5080">
              <a:lnSpc>
                <a:spcPct val="93100"/>
              </a:lnSpc>
              <a:spcBef>
                <a:spcPts val="295"/>
              </a:spcBef>
            </a:pPr>
            <a:r>
              <a:rPr sz="2400" spc="-100" dirty="0">
                <a:latin typeface="Arial Rounded MT Bold"/>
                <a:cs typeface="Arial Rounded MT Bold"/>
              </a:rPr>
              <a:t>T</a:t>
            </a:r>
            <a:r>
              <a:rPr sz="2400" spc="-60" dirty="0">
                <a:latin typeface="Arial Rounded MT Bold"/>
                <a:cs typeface="Arial Rounded MT Bold"/>
              </a:rPr>
              <a:t>r</a:t>
            </a:r>
            <a:r>
              <a:rPr sz="2400" spc="-35" dirty="0">
                <a:latin typeface="Arial Rounded MT Bold"/>
                <a:cs typeface="Arial Rounded MT Bold"/>
              </a:rPr>
              <a:t>a</a:t>
            </a:r>
            <a:r>
              <a:rPr sz="2400" dirty="0">
                <a:latin typeface="Arial Rounded MT Bold"/>
                <a:cs typeface="Arial Rounded MT Bold"/>
              </a:rPr>
              <a:t>p-door  </a:t>
            </a:r>
            <a:r>
              <a:rPr sz="2400" spc="-10" dirty="0">
                <a:latin typeface="Arial Rounded MT Bold"/>
                <a:cs typeface="Arial Rounded MT Bold"/>
              </a:rPr>
              <a:t>one-way  </a:t>
            </a:r>
            <a:r>
              <a:rPr sz="2400" dirty="0">
                <a:latin typeface="Arial Rounded MT Bold"/>
                <a:cs typeface="Arial Rounded MT Bold"/>
              </a:rPr>
              <a:t>functions</a:t>
            </a:r>
            <a:endParaRPr sz="2400">
              <a:latin typeface="Arial Rounded MT Bold"/>
              <a:cs typeface="Arial Rounded MT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8106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One-way</a:t>
            </a:r>
            <a:r>
              <a:rPr spc="-35" dirty="0"/>
              <a:t> </a:t>
            </a:r>
            <a:r>
              <a:rPr spc="-5" dirty="0"/>
              <a:t>functions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26440" y="1565854"/>
            <a:ext cx="6408420" cy="3814445"/>
          </a:xfrm>
          <a:prstGeom prst="rect">
            <a:avLst/>
          </a:prstGeom>
        </p:spPr>
        <p:txBody>
          <a:bodyPr vert="horz" wrap="square" lIns="0" tIns="51435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405"/>
              </a:spcBef>
            </a:pPr>
            <a:r>
              <a:rPr sz="20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Modular power</a:t>
            </a:r>
            <a:r>
              <a:rPr sz="2000" u="heavy" spc="-5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20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  <a:p>
            <a:pPr marL="500380">
              <a:lnSpc>
                <a:spcPct val="100000"/>
              </a:lnSpc>
              <a:spcBef>
                <a:spcPts val="315"/>
              </a:spcBef>
            </a:pPr>
            <a:r>
              <a:rPr sz="2000" dirty="0">
                <a:latin typeface="Arial"/>
                <a:cs typeface="Arial"/>
              </a:rPr>
              <a:t>Given </a:t>
            </a:r>
            <a:r>
              <a:rPr sz="2000" i="1" dirty="0">
                <a:latin typeface="Arial"/>
                <a:cs typeface="Arial"/>
              </a:rPr>
              <a:t>n </a:t>
            </a:r>
            <a:r>
              <a:rPr sz="2000" dirty="0">
                <a:latin typeface="Arial"/>
                <a:cs typeface="Arial"/>
              </a:rPr>
              <a:t>= </a:t>
            </a:r>
            <a:r>
              <a:rPr sz="2000" i="1" dirty="0">
                <a:latin typeface="Arial"/>
                <a:cs typeface="Arial"/>
              </a:rPr>
              <a:t>pq</a:t>
            </a:r>
            <a:r>
              <a:rPr sz="2000" dirty="0">
                <a:latin typeface="Arial"/>
                <a:cs typeface="Arial"/>
              </a:rPr>
              <a:t>, where </a:t>
            </a:r>
            <a:r>
              <a:rPr sz="2000" i="1" dirty="0">
                <a:latin typeface="Arial"/>
                <a:cs typeface="Arial"/>
              </a:rPr>
              <a:t>p </a:t>
            </a:r>
            <a:r>
              <a:rPr sz="2000" dirty="0">
                <a:latin typeface="Arial"/>
                <a:cs typeface="Arial"/>
              </a:rPr>
              <a:t>and </a:t>
            </a:r>
            <a:r>
              <a:rPr sz="2000" i="1" dirty="0">
                <a:latin typeface="Arial"/>
                <a:cs typeface="Arial"/>
              </a:rPr>
              <a:t>q </a:t>
            </a:r>
            <a:r>
              <a:rPr sz="2000" dirty="0">
                <a:latin typeface="Arial"/>
                <a:cs typeface="Arial"/>
              </a:rPr>
              <a:t>are prime numbers.</a:t>
            </a:r>
            <a:r>
              <a:rPr sz="2000" spc="-2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No</a:t>
            </a:r>
            <a:endParaRPr sz="2000">
              <a:latin typeface="Arial"/>
              <a:cs typeface="Arial"/>
            </a:endParaRPr>
          </a:p>
          <a:p>
            <a:pPr marL="500380">
              <a:lnSpc>
                <a:spcPct val="100000"/>
              </a:lnSpc>
              <a:spcBef>
                <a:spcPts val="315"/>
              </a:spcBef>
            </a:pPr>
            <a:r>
              <a:rPr sz="2000" spc="-5" dirty="0">
                <a:latin typeface="Arial"/>
                <a:cs typeface="Arial"/>
              </a:rPr>
              <a:t>efficient </a:t>
            </a:r>
            <a:r>
              <a:rPr sz="2000" dirty="0">
                <a:latin typeface="Arial"/>
                <a:cs typeface="Arial"/>
              </a:rPr>
              <a:t>algoritms to find </a:t>
            </a:r>
            <a:r>
              <a:rPr sz="2000" i="1" dirty="0">
                <a:latin typeface="Arial"/>
                <a:cs typeface="Arial"/>
              </a:rPr>
              <a:t>p </a:t>
            </a:r>
            <a:r>
              <a:rPr sz="2000" dirty="0">
                <a:latin typeface="Arial"/>
                <a:cs typeface="Arial"/>
              </a:rPr>
              <a:t>and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q</a:t>
            </a:r>
            <a:r>
              <a:rPr sz="2000" dirty="0">
                <a:latin typeface="Arial"/>
                <a:cs typeface="Arial"/>
              </a:rPr>
              <a:t>.</a:t>
            </a:r>
            <a:endParaRPr sz="2000">
              <a:latin typeface="Arial"/>
              <a:cs typeface="Arial"/>
            </a:endParaRPr>
          </a:p>
          <a:p>
            <a:pPr marL="500380">
              <a:lnSpc>
                <a:spcPct val="100000"/>
              </a:lnSpc>
              <a:spcBef>
                <a:spcPts val="265"/>
              </a:spcBef>
            </a:pPr>
            <a:r>
              <a:rPr sz="2000" dirty="0">
                <a:latin typeface="Arial"/>
                <a:cs typeface="Arial"/>
              </a:rPr>
              <a:t>Chose a positive integer </a:t>
            </a:r>
            <a:r>
              <a:rPr sz="2000" i="1" dirty="0">
                <a:latin typeface="Arial"/>
                <a:cs typeface="Arial"/>
              </a:rPr>
              <a:t>b </a:t>
            </a:r>
            <a:r>
              <a:rPr sz="2000" dirty="0">
                <a:latin typeface="Arial"/>
                <a:cs typeface="Arial"/>
              </a:rPr>
              <a:t>and define </a:t>
            </a:r>
            <a:r>
              <a:rPr sz="2000" i="1" dirty="0">
                <a:latin typeface="Arial"/>
                <a:cs typeface="Arial"/>
              </a:rPr>
              <a:t>f </a:t>
            </a:r>
            <a:r>
              <a:rPr sz="2000" dirty="0">
                <a:latin typeface="Arial"/>
                <a:cs typeface="Arial"/>
              </a:rPr>
              <a:t>: </a:t>
            </a:r>
            <a:r>
              <a:rPr sz="2000" spc="5" dirty="0">
                <a:latin typeface="Calibri"/>
                <a:cs typeface="Calibri"/>
              </a:rPr>
              <a:t>Z</a:t>
            </a:r>
            <a:r>
              <a:rPr sz="1950" i="1" spc="7" baseline="-21367" dirty="0">
                <a:latin typeface="Arial"/>
                <a:cs typeface="Arial"/>
              </a:rPr>
              <a:t>n </a:t>
            </a:r>
            <a:r>
              <a:rPr sz="2000" dirty="0">
                <a:latin typeface="Symbol"/>
                <a:cs typeface="Symbol"/>
              </a:rPr>
              <a:t>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Calibri"/>
                <a:cs typeface="Calibri"/>
              </a:rPr>
              <a:t>Z</a:t>
            </a:r>
            <a:r>
              <a:rPr sz="2000" spc="-210" dirty="0">
                <a:latin typeface="Calibri"/>
                <a:cs typeface="Calibri"/>
              </a:rPr>
              <a:t> </a:t>
            </a:r>
            <a:r>
              <a:rPr sz="1950" i="1" spc="22" baseline="-21367" dirty="0">
                <a:latin typeface="Arial"/>
                <a:cs typeface="Arial"/>
              </a:rPr>
              <a:t>n</a:t>
            </a:r>
            <a:endParaRPr sz="1950" baseline="-21367">
              <a:latin typeface="Arial"/>
              <a:cs typeface="Arial"/>
            </a:endParaRPr>
          </a:p>
          <a:p>
            <a:pPr marL="949960">
              <a:lnSpc>
                <a:spcPct val="100000"/>
              </a:lnSpc>
              <a:spcBef>
                <a:spcPts val="359"/>
              </a:spcBef>
            </a:pPr>
            <a:r>
              <a:rPr sz="2000" i="1" dirty="0">
                <a:latin typeface="Arial"/>
                <a:cs typeface="Arial"/>
              </a:rPr>
              <a:t>f</a:t>
            </a:r>
            <a:r>
              <a:rPr sz="2000" dirty="0">
                <a:latin typeface="Arial"/>
                <a:cs typeface="Arial"/>
              </a:rPr>
              <a:t>(</a:t>
            </a:r>
            <a:r>
              <a:rPr sz="2000" i="1" dirty="0">
                <a:latin typeface="Arial"/>
                <a:cs typeface="Arial"/>
              </a:rPr>
              <a:t>x</a:t>
            </a:r>
            <a:r>
              <a:rPr sz="2000" dirty="0">
                <a:latin typeface="Arial"/>
                <a:cs typeface="Arial"/>
              </a:rPr>
              <a:t>) = </a:t>
            </a:r>
            <a:r>
              <a:rPr sz="2000" i="1" spc="10" dirty="0">
                <a:latin typeface="Arial"/>
                <a:cs typeface="Arial"/>
              </a:rPr>
              <a:t>x</a:t>
            </a:r>
            <a:r>
              <a:rPr sz="1950" i="1" spc="15" baseline="25641" dirty="0">
                <a:latin typeface="Arial"/>
                <a:cs typeface="Arial"/>
              </a:rPr>
              <a:t>b </a:t>
            </a:r>
            <a:r>
              <a:rPr sz="2000" dirty="0">
                <a:latin typeface="Arial"/>
                <a:cs typeface="Arial"/>
              </a:rPr>
              <a:t>mod</a:t>
            </a:r>
            <a:r>
              <a:rPr sz="2000" spc="-27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n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600">
              <a:latin typeface="Arial"/>
              <a:cs typeface="Arial"/>
            </a:endParaRPr>
          </a:p>
          <a:p>
            <a:pPr marL="50800">
              <a:lnSpc>
                <a:spcPct val="100000"/>
              </a:lnSpc>
            </a:pPr>
            <a:r>
              <a:rPr sz="20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Modular</a:t>
            </a:r>
            <a:r>
              <a:rPr sz="2000" u="heavy" spc="-3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20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exponentiation</a:t>
            </a:r>
            <a:endParaRPr sz="2000">
              <a:latin typeface="Arial"/>
              <a:cs typeface="Arial"/>
            </a:endParaRPr>
          </a:p>
          <a:p>
            <a:pPr marL="500380" marR="1187450">
              <a:lnSpc>
                <a:spcPct val="112999"/>
              </a:lnSpc>
            </a:pPr>
            <a:r>
              <a:rPr sz="2000" dirty="0">
                <a:latin typeface="Arial"/>
                <a:cs typeface="Arial"/>
              </a:rPr>
              <a:t>Given prime </a:t>
            </a:r>
            <a:r>
              <a:rPr sz="2000" i="1" dirty="0">
                <a:latin typeface="Arial"/>
                <a:cs typeface="Arial"/>
              </a:rPr>
              <a:t>p</a:t>
            </a:r>
            <a:r>
              <a:rPr sz="2000" dirty="0">
                <a:latin typeface="Arial"/>
                <a:cs typeface="Arial"/>
              </a:rPr>
              <a:t>, generator </a:t>
            </a:r>
            <a:r>
              <a:rPr sz="2000" i="1" dirty="0">
                <a:latin typeface="Arial"/>
                <a:cs typeface="Arial"/>
              </a:rPr>
              <a:t>g </a:t>
            </a:r>
            <a:r>
              <a:rPr sz="2000" dirty="0">
                <a:latin typeface="Arial"/>
                <a:cs typeface="Arial"/>
              </a:rPr>
              <a:t>and a</a:t>
            </a:r>
            <a:r>
              <a:rPr sz="2000" spc="-16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modular  power </a:t>
            </a:r>
            <a:r>
              <a:rPr sz="2000" i="1" dirty="0">
                <a:latin typeface="Arial"/>
                <a:cs typeface="Arial"/>
              </a:rPr>
              <a:t>a </a:t>
            </a:r>
            <a:r>
              <a:rPr sz="2000" dirty="0">
                <a:latin typeface="Arial"/>
                <a:cs typeface="Arial"/>
              </a:rPr>
              <a:t>= </a:t>
            </a:r>
            <a:r>
              <a:rPr sz="2000" i="1" spc="5" dirty="0">
                <a:latin typeface="Arial"/>
                <a:cs typeface="Arial"/>
              </a:rPr>
              <a:t>g</a:t>
            </a:r>
            <a:r>
              <a:rPr sz="1950" i="1" spc="7" baseline="25641" dirty="0">
                <a:latin typeface="Arial"/>
                <a:cs typeface="Arial"/>
              </a:rPr>
              <a:t>x </a:t>
            </a:r>
            <a:r>
              <a:rPr sz="2000" dirty="0">
                <a:latin typeface="Arial"/>
                <a:cs typeface="Arial"/>
              </a:rPr>
              <a:t>(mod </a:t>
            </a:r>
            <a:r>
              <a:rPr sz="2000" i="1" dirty="0">
                <a:latin typeface="Arial"/>
                <a:cs typeface="Arial"/>
              </a:rPr>
              <a:t>p</a:t>
            </a:r>
            <a:r>
              <a:rPr sz="2000" dirty="0">
                <a:latin typeface="Arial"/>
                <a:cs typeface="Arial"/>
              </a:rPr>
              <a:t>).</a:t>
            </a:r>
            <a:r>
              <a:rPr sz="2000" spc="-2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No</a:t>
            </a:r>
            <a:endParaRPr sz="2000">
              <a:latin typeface="Arial"/>
              <a:cs typeface="Arial"/>
            </a:endParaRPr>
          </a:p>
          <a:p>
            <a:pPr marL="500380">
              <a:lnSpc>
                <a:spcPct val="100000"/>
              </a:lnSpc>
              <a:spcBef>
                <a:spcPts val="265"/>
              </a:spcBef>
            </a:pPr>
            <a:r>
              <a:rPr sz="2000" spc="-5" dirty="0">
                <a:latin typeface="Arial"/>
                <a:cs typeface="Arial"/>
              </a:rPr>
              <a:t>efficient </a:t>
            </a:r>
            <a:r>
              <a:rPr sz="2000" dirty="0">
                <a:latin typeface="Arial"/>
                <a:cs typeface="Arial"/>
              </a:rPr>
              <a:t>algoritms to find </a:t>
            </a:r>
            <a:r>
              <a:rPr sz="2000" i="1" dirty="0">
                <a:latin typeface="Arial"/>
                <a:cs typeface="Arial"/>
              </a:rPr>
              <a:t>x</a:t>
            </a:r>
            <a:r>
              <a:rPr sz="2000" dirty="0">
                <a:latin typeface="Arial"/>
                <a:cs typeface="Arial"/>
              </a:rPr>
              <a:t>. </a:t>
            </a:r>
            <a:r>
              <a:rPr sz="2000" i="1" dirty="0">
                <a:latin typeface="Arial"/>
                <a:cs typeface="Arial"/>
              </a:rPr>
              <a:t>f </a:t>
            </a:r>
            <a:r>
              <a:rPr sz="2000" dirty="0">
                <a:latin typeface="Arial"/>
                <a:cs typeface="Arial"/>
              </a:rPr>
              <a:t>: </a:t>
            </a:r>
            <a:r>
              <a:rPr sz="2000" dirty="0">
                <a:latin typeface="Calibri"/>
                <a:cs typeface="Calibri"/>
              </a:rPr>
              <a:t>Z </a:t>
            </a:r>
            <a:r>
              <a:rPr sz="1950" i="1" spc="22" baseline="-21367" dirty="0">
                <a:latin typeface="Arial"/>
                <a:cs typeface="Arial"/>
              </a:rPr>
              <a:t>p </a:t>
            </a:r>
            <a:r>
              <a:rPr sz="2000" dirty="0">
                <a:latin typeface="Symbol"/>
                <a:cs typeface="Symbol"/>
              </a:rPr>
              <a:t>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Calibri"/>
                <a:cs typeface="Calibri"/>
              </a:rPr>
              <a:t>Z</a:t>
            </a:r>
            <a:r>
              <a:rPr sz="2000" spc="-100" dirty="0">
                <a:latin typeface="Calibri"/>
                <a:cs typeface="Calibri"/>
              </a:rPr>
              <a:t> </a:t>
            </a:r>
            <a:r>
              <a:rPr sz="1950" i="1" spc="22" baseline="-21367" dirty="0">
                <a:latin typeface="Arial"/>
                <a:cs typeface="Arial"/>
              </a:rPr>
              <a:t>p</a:t>
            </a:r>
            <a:endParaRPr sz="1950" baseline="-21367">
              <a:latin typeface="Arial"/>
              <a:cs typeface="Arial"/>
            </a:endParaRPr>
          </a:p>
          <a:p>
            <a:pPr marL="1019810">
              <a:lnSpc>
                <a:spcPct val="100000"/>
              </a:lnSpc>
              <a:spcBef>
                <a:spcPts val="359"/>
              </a:spcBef>
            </a:pPr>
            <a:r>
              <a:rPr sz="2000" i="1" spc="-5" dirty="0">
                <a:latin typeface="Arial"/>
                <a:cs typeface="Arial"/>
              </a:rPr>
              <a:t>f</a:t>
            </a:r>
            <a:r>
              <a:rPr sz="2000" spc="-5" dirty="0">
                <a:latin typeface="Arial"/>
                <a:cs typeface="Arial"/>
              </a:rPr>
              <a:t>(</a:t>
            </a:r>
            <a:r>
              <a:rPr sz="2000" i="1" spc="-5" dirty="0">
                <a:latin typeface="Arial"/>
                <a:cs typeface="Arial"/>
              </a:rPr>
              <a:t>x</a:t>
            </a:r>
            <a:r>
              <a:rPr sz="2000" spc="-5" dirty="0">
                <a:latin typeface="Arial"/>
                <a:cs typeface="Arial"/>
              </a:rPr>
              <a:t>) </a:t>
            </a:r>
            <a:r>
              <a:rPr sz="2000" dirty="0">
                <a:latin typeface="Arial"/>
                <a:cs typeface="Arial"/>
              </a:rPr>
              <a:t>= </a:t>
            </a:r>
            <a:r>
              <a:rPr sz="2000" i="1" spc="5" dirty="0">
                <a:latin typeface="Arial"/>
                <a:cs typeface="Arial"/>
              </a:rPr>
              <a:t>g</a:t>
            </a:r>
            <a:r>
              <a:rPr sz="1950" i="1" spc="7" baseline="25641" dirty="0">
                <a:latin typeface="Arial"/>
                <a:cs typeface="Arial"/>
              </a:rPr>
              <a:t>x </a:t>
            </a:r>
            <a:r>
              <a:rPr sz="2000" dirty="0">
                <a:latin typeface="Arial"/>
                <a:cs typeface="Arial"/>
              </a:rPr>
              <a:t>mod</a:t>
            </a:r>
            <a:r>
              <a:rPr sz="2000" spc="-26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p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932676" y="3198876"/>
            <a:ext cx="1472565" cy="1529080"/>
            <a:chOff x="6932676" y="3198876"/>
            <a:chExt cx="1472565" cy="1529080"/>
          </a:xfrm>
        </p:grpSpPr>
        <p:sp>
          <p:nvSpPr>
            <p:cNvPr id="5" name="object 5"/>
            <p:cNvSpPr/>
            <p:nvPr/>
          </p:nvSpPr>
          <p:spPr>
            <a:xfrm>
              <a:off x="6934962" y="3201162"/>
              <a:ext cx="1468120" cy="1524000"/>
            </a:xfrm>
            <a:custGeom>
              <a:avLst/>
              <a:gdLst/>
              <a:ahLst/>
              <a:cxnLst/>
              <a:rect l="l" t="t" r="r" b="b"/>
              <a:pathLst>
                <a:path w="1468120" h="1524000">
                  <a:moveTo>
                    <a:pt x="0" y="182245"/>
                  </a:moveTo>
                  <a:lnTo>
                    <a:pt x="6514" y="133820"/>
                  </a:lnTo>
                  <a:lnTo>
                    <a:pt x="24896" y="90292"/>
                  </a:lnTo>
                  <a:lnTo>
                    <a:pt x="53403" y="53403"/>
                  </a:lnTo>
                  <a:lnTo>
                    <a:pt x="90292" y="24896"/>
                  </a:lnTo>
                  <a:lnTo>
                    <a:pt x="133820" y="6514"/>
                  </a:lnTo>
                  <a:lnTo>
                    <a:pt x="182245" y="0"/>
                  </a:lnTo>
                  <a:lnTo>
                    <a:pt x="1285367" y="0"/>
                  </a:lnTo>
                  <a:lnTo>
                    <a:pt x="1333791" y="6514"/>
                  </a:lnTo>
                  <a:lnTo>
                    <a:pt x="1377319" y="24896"/>
                  </a:lnTo>
                  <a:lnTo>
                    <a:pt x="1414208" y="53403"/>
                  </a:lnTo>
                  <a:lnTo>
                    <a:pt x="1442715" y="90292"/>
                  </a:lnTo>
                  <a:lnTo>
                    <a:pt x="1461097" y="133820"/>
                  </a:lnTo>
                  <a:lnTo>
                    <a:pt x="1467612" y="182245"/>
                  </a:lnTo>
                  <a:lnTo>
                    <a:pt x="1467612" y="1341755"/>
                  </a:lnTo>
                  <a:lnTo>
                    <a:pt x="1461097" y="1390179"/>
                  </a:lnTo>
                  <a:lnTo>
                    <a:pt x="1442715" y="1433707"/>
                  </a:lnTo>
                  <a:lnTo>
                    <a:pt x="1414208" y="1470596"/>
                  </a:lnTo>
                  <a:lnTo>
                    <a:pt x="1377319" y="1499103"/>
                  </a:lnTo>
                  <a:lnTo>
                    <a:pt x="1333791" y="1517485"/>
                  </a:lnTo>
                  <a:lnTo>
                    <a:pt x="1285367" y="1524000"/>
                  </a:lnTo>
                  <a:lnTo>
                    <a:pt x="182245" y="1524000"/>
                  </a:lnTo>
                  <a:lnTo>
                    <a:pt x="133820" y="1517485"/>
                  </a:lnTo>
                  <a:lnTo>
                    <a:pt x="90292" y="1499103"/>
                  </a:lnTo>
                  <a:lnTo>
                    <a:pt x="53403" y="1470596"/>
                  </a:lnTo>
                  <a:lnTo>
                    <a:pt x="24896" y="1433707"/>
                  </a:lnTo>
                  <a:lnTo>
                    <a:pt x="6514" y="1390179"/>
                  </a:lnTo>
                  <a:lnTo>
                    <a:pt x="0" y="1341755"/>
                  </a:lnTo>
                  <a:lnTo>
                    <a:pt x="0" y="182245"/>
                  </a:lnTo>
                  <a:close/>
                </a:path>
              </a:pathLst>
            </a:custGeom>
            <a:ln w="457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101840" y="3409188"/>
              <a:ext cx="1135380" cy="1149350"/>
            </a:xfrm>
            <a:custGeom>
              <a:avLst/>
              <a:gdLst/>
              <a:ahLst/>
              <a:cxnLst/>
              <a:rect l="l" t="t" r="r" b="b"/>
              <a:pathLst>
                <a:path w="1135379" h="1149350">
                  <a:moveTo>
                    <a:pt x="567689" y="0"/>
                  </a:moveTo>
                  <a:lnTo>
                    <a:pt x="521125" y="1904"/>
                  </a:lnTo>
                  <a:lnTo>
                    <a:pt x="475598" y="7518"/>
                  </a:lnTo>
                  <a:lnTo>
                    <a:pt x="431255" y="16694"/>
                  </a:lnTo>
                  <a:lnTo>
                    <a:pt x="388242" y="29285"/>
                  </a:lnTo>
                  <a:lnTo>
                    <a:pt x="346704" y="45142"/>
                  </a:lnTo>
                  <a:lnTo>
                    <a:pt x="306787" y="64118"/>
                  </a:lnTo>
                  <a:lnTo>
                    <a:pt x="268638" y="86066"/>
                  </a:lnTo>
                  <a:lnTo>
                    <a:pt x="232403" y="110837"/>
                  </a:lnTo>
                  <a:lnTo>
                    <a:pt x="198228" y="138284"/>
                  </a:lnTo>
                  <a:lnTo>
                    <a:pt x="166258" y="168259"/>
                  </a:lnTo>
                  <a:lnTo>
                    <a:pt x="136640" y="200614"/>
                  </a:lnTo>
                  <a:lnTo>
                    <a:pt x="109520" y="235201"/>
                  </a:lnTo>
                  <a:lnTo>
                    <a:pt x="85044" y="271874"/>
                  </a:lnTo>
                  <a:lnTo>
                    <a:pt x="63357" y="310484"/>
                  </a:lnTo>
                  <a:lnTo>
                    <a:pt x="44606" y="350883"/>
                  </a:lnTo>
                  <a:lnTo>
                    <a:pt x="28937" y="392923"/>
                  </a:lnTo>
                  <a:lnTo>
                    <a:pt x="16496" y="436458"/>
                  </a:lnTo>
                  <a:lnTo>
                    <a:pt x="7429" y="481339"/>
                  </a:lnTo>
                  <a:lnTo>
                    <a:pt x="1881" y="527418"/>
                  </a:lnTo>
                  <a:lnTo>
                    <a:pt x="0" y="574548"/>
                  </a:lnTo>
                  <a:lnTo>
                    <a:pt x="1881" y="621677"/>
                  </a:lnTo>
                  <a:lnTo>
                    <a:pt x="7429" y="667756"/>
                  </a:lnTo>
                  <a:lnTo>
                    <a:pt x="16496" y="712637"/>
                  </a:lnTo>
                  <a:lnTo>
                    <a:pt x="28937" y="756172"/>
                  </a:lnTo>
                  <a:lnTo>
                    <a:pt x="44606" y="798212"/>
                  </a:lnTo>
                  <a:lnTo>
                    <a:pt x="63357" y="838611"/>
                  </a:lnTo>
                  <a:lnTo>
                    <a:pt x="85044" y="877221"/>
                  </a:lnTo>
                  <a:lnTo>
                    <a:pt x="109520" y="913894"/>
                  </a:lnTo>
                  <a:lnTo>
                    <a:pt x="136640" y="948481"/>
                  </a:lnTo>
                  <a:lnTo>
                    <a:pt x="166258" y="980836"/>
                  </a:lnTo>
                  <a:lnTo>
                    <a:pt x="198228" y="1010811"/>
                  </a:lnTo>
                  <a:lnTo>
                    <a:pt x="232403" y="1038258"/>
                  </a:lnTo>
                  <a:lnTo>
                    <a:pt x="268638" y="1063029"/>
                  </a:lnTo>
                  <a:lnTo>
                    <a:pt x="306787" y="1084977"/>
                  </a:lnTo>
                  <a:lnTo>
                    <a:pt x="346704" y="1103953"/>
                  </a:lnTo>
                  <a:lnTo>
                    <a:pt x="388242" y="1119810"/>
                  </a:lnTo>
                  <a:lnTo>
                    <a:pt x="431255" y="1132401"/>
                  </a:lnTo>
                  <a:lnTo>
                    <a:pt x="475598" y="1141577"/>
                  </a:lnTo>
                  <a:lnTo>
                    <a:pt x="521125" y="1147191"/>
                  </a:lnTo>
                  <a:lnTo>
                    <a:pt x="567689" y="1149095"/>
                  </a:lnTo>
                  <a:lnTo>
                    <a:pt x="614254" y="1147191"/>
                  </a:lnTo>
                  <a:lnTo>
                    <a:pt x="659781" y="1141577"/>
                  </a:lnTo>
                  <a:lnTo>
                    <a:pt x="704124" y="1132401"/>
                  </a:lnTo>
                  <a:lnTo>
                    <a:pt x="747137" y="1119810"/>
                  </a:lnTo>
                  <a:lnTo>
                    <a:pt x="788675" y="1103953"/>
                  </a:lnTo>
                  <a:lnTo>
                    <a:pt x="828592" y="1084977"/>
                  </a:lnTo>
                  <a:lnTo>
                    <a:pt x="866741" y="1063029"/>
                  </a:lnTo>
                  <a:lnTo>
                    <a:pt x="902976" y="1038258"/>
                  </a:lnTo>
                  <a:lnTo>
                    <a:pt x="937151" y="1010811"/>
                  </a:lnTo>
                  <a:lnTo>
                    <a:pt x="969121" y="980836"/>
                  </a:lnTo>
                  <a:lnTo>
                    <a:pt x="998739" y="948481"/>
                  </a:lnTo>
                  <a:lnTo>
                    <a:pt x="1025859" y="913894"/>
                  </a:lnTo>
                  <a:lnTo>
                    <a:pt x="1050335" y="877221"/>
                  </a:lnTo>
                  <a:lnTo>
                    <a:pt x="1072022" y="838611"/>
                  </a:lnTo>
                  <a:lnTo>
                    <a:pt x="1090773" y="798212"/>
                  </a:lnTo>
                  <a:lnTo>
                    <a:pt x="1106442" y="756172"/>
                  </a:lnTo>
                  <a:lnTo>
                    <a:pt x="1118883" y="712637"/>
                  </a:lnTo>
                  <a:lnTo>
                    <a:pt x="1127950" y="667756"/>
                  </a:lnTo>
                  <a:lnTo>
                    <a:pt x="1133498" y="621677"/>
                  </a:lnTo>
                  <a:lnTo>
                    <a:pt x="1135379" y="574548"/>
                  </a:lnTo>
                  <a:lnTo>
                    <a:pt x="1133498" y="527418"/>
                  </a:lnTo>
                  <a:lnTo>
                    <a:pt x="1127950" y="481339"/>
                  </a:lnTo>
                  <a:lnTo>
                    <a:pt x="1118883" y="436458"/>
                  </a:lnTo>
                  <a:lnTo>
                    <a:pt x="1106442" y="392923"/>
                  </a:lnTo>
                  <a:lnTo>
                    <a:pt x="1090773" y="350883"/>
                  </a:lnTo>
                  <a:lnTo>
                    <a:pt x="1072022" y="310484"/>
                  </a:lnTo>
                  <a:lnTo>
                    <a:pt x="1050335" y="271874"/>
                  </a:lnTo>
                  <a:lnTo>
                    <a:pt x="1025859" y="235201"/>
                  </a:lnTo>
                  <a:lnTo>
                    <a:pt x="998739" y="200614"/>
                  </a:lnTo>
                  <a:lnTo>
                    <a:pt x="969121" y="168259"/>
                  </a:lnTo>
                  <a:lnTo>
                    <a:pt x="937151" y="138284"/>
                  </a:lnTo>
                  <a:lnTo>
                    <a:pt x="902976" y="110837"/>
                  </a:lnTo>
                  <a:lnTo>
                    <a:pt x="866741" y="86066"/>
                  </a:lnTo>
                  <a:lnTo>
                    <a:pt x="828592" y="64118"/>
                  </a:lnTo>
                  <a:lnTo>
                    <a:pt x="788675" y="45142"/>
                  </a:lnTo>
                  <a:lnTo>
                    <a:pt x="747137" y="29285"/>
                  </a:lnTo>
                  <a:lnTo>
                    <a:pt x="704124" y="16694"/>
                  </a:lnTo>
                  <a:lnTo>
                    <a:pt x="659781" y="7518"/>
                  </a:lnTo>
                  <a:lnTo>
                    <a:pt x="614254" y="1904"/>
                  </a:lnTo>
                  <a:lnTo>
                    <a:pt x="567689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29856" y="3874008"/>
              <a:ext cx="879475" cy="220979"/>
            </a:xfrm>
            <a:custGeom>
              <a:avLst/>
              <a:gdLst/>
              <a:ahLst/>
              <a:cxnLst/>
              <a:rect l="l" t="t" r="r" b="b"/>
              <a:pathLst>
                <a:path w="879475" h="220979">
                  <a:moveTo>
                    <a:pt x="879348" y="0"/>
                  </a:moveTo>
                  <a:lnTo>
                    <a:pt x="0" y="0"/>
                  </a:lnTo>
                  <a:lnTo>
                    <a:pt x="0" y="220980"/>
                  </a:lnTo>
                  <a:lnTo>
                    <a:pt x="879348" y="220980"/>
                  </a:lnTo>
                  <a:lnTo>
                    <a:pt x="87934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11</a:t>
            </a:fld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63449"/>
            <a:ext cx="6252845" cy="1310640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 marR="5080">
              <a:lnSpc>
                <a:spcPts val="3560"/>
              </a:lnSpc>
              <a:spcBef>
                <a:spcPts val="455"/>
              </a:spcBef>
            </a:pPr>
            <a:r>
              <a:rPr sz="3200" spc="-5" dirty="0"/>
              <a:t>Diffie-Hellman </a:t>
            </a:r>
            <a:r>
              <a:rPr sz="3200" dirty="0"/>
              <a:t>key </a:t>
            </a:r>
            <a:r>
              <a:rPr sz="3200" spc="-5" dirty="0"/>
              <a:t>agreement</a:t>
            </a:r>
            <a:r>
              <a:rPr sz="3200" spc="-50" dirty="0"/>
              <a:t> </a:t>
            </a:r>
            <a:r>
              <a:rPr sz="3200" dirty="0"/>
              <a:t>(key  </a:t>
            </a:r>
            <a:r>
              <a:rPr sz="3200" spc="-5" dirty="0"/>
              <a:t>exchange)</a:t>
            </a:r>
            <a:endParaRPr sz="3200"/>
          </a:p>
          <a:p>
            <a:pPr marL="12700">
              <a:lnSpc>
                <a:spcPts val="2640"/>
              </a:lnSpc>
            </a:pPr>
            <a:r>
              <a:rPr sz="2400" spc="-5" dirty="0"/>
              <a:t>(provides </a:t>
            </a:r>
            <a:r>
              <a:rPr sz="2400" dirty="0"/>
              <a:t>no</a:t>
            </a:r>
            <a:r>
              <a:rPr sz="2400" spc="5" dirty="0"/>
              <a:t> </a:t>
            </a:r>
            <a:r>
              <a:rPr sz="2400" spc="-5" dirty="0"/>
              <a:t>authentication)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3917569" y="2136775"/>
            <a:ext cx="12915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i="1" spc="-5" dirty="0">
                <a:solidFill>
                  <a:srgbClr val="0000FF"/>
                </a:solidFill>
                <a:latin typeface="Arial"/>
                <a:cs typeface="Arial"/>
              </a:rPr>
              <a:t>g</a:t>
            </a:r>
            <a:r>
              <a:rPr sz="2400" i="1" spc="-7" baseline="24305" dirty="0">
                <a:solidFill>
                  <a:srgbClr val="0000FF"/>
                </a:solidFill>
                <a:latin typeface="Arial"/>
                <a:cs typeface="Arial"/>
              </a:rPr>
              <a:t>a </a:t>
            </a:r>
            <a:r>
              <a:rPr sz="2400" spc="-5" dirty="0">
                <a:solidFill>
                  <a:srgbClr val="0000FF"/>
                </a:solidFill>
                <a:latin typeface="Arial"/>
                <a:cs typeface="Arial"/>
              </a:rPr>
              <a:t>mod</a:t>
            </a:r>
            <a:r>
              <a:rPr sz="2400" spc="-27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400" i="1" spc="-5" dirty="0">
                <a:solidFill>
                  <a:srgbClr val="0000FF"/>
                </a:solidFill>
                <a:latin typeface="Arial"/>
                <a:cs typeface="Arial"/>
              </a:rPr>
              <a:t>p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420617" y="2593848"/>
            <a:ext cx="2231390" cy="86995"/>
          </a:xfrm>
          <a:custGeom>
            <a:avLst/>
            <a:gdLst/>
            <a:ahLst/>
            <a:cxnLst/>
            <a:rect l="l" t="t" r="r" b="b"/>
            <a:pathLst>
              <a:path w="2231390" h="86994">
                <a:moveTo>
                  <a:pt x="2144268" y="0"/>
                </a:moveTo>
                <a:lnTo>
                  <a:pt x="2144268" y="86867"/>
                </a:lnTo>
                <a:lnTo>
                  <a:pt x="2202180" y="57912"/>
                </a:lnTo>
                <a:lnTo>
                  <a:pt x="2158746" y="57912"/>
                </a:lnTo>
                <a:lnTo>
                  <a:pt x="2158746" y="28955"/>
                </a:lnTo>
                <a:lnTo>
                  <a:pt x="2202179" y="28955"/>
                </a:lnTo>
                <a:lnTo>
                  <a:pt x="2144268" y="0"/>
                </a:lnTo>
                <a:close/>
              </a:path>
              <a:path w="2231390" h="86994">
                <a:moveTo>
                  <a:pt x="2144268" y="28955"/>
                </a:moveTo>
                <a:lnTo>
                  <a:pt x="0" y="28955"/>
                </a:lnTo>
                <a:lnTo>
                  <a:pt x="0" y="57912"/>
                </a:lnTo>
                <a:lnTo>
                  <a:pt x="2144268" y="57912"/>
                </a:lnTo>
                <a:lnTo>
                  <a:pt x="2144268" y="28955"/>
                </a:lnTo>
                <a:close/>
              </a:path>
              <a:path w="2231390" h="86994">
                <a:moveTo>
                  <a:pt x="2202179" y="28955"/>
                </a:moveTo>
                <a:lnTo>
                  <a:pt x="2158746" y="28955"/>
                </a:lnTo>
                <a:lnTo>
                  <a:pt x="2158746" y="57912"/>
                </a:lnTo>
                <a:lnTo>
                  <a:pt x="2202180" y="57912"/>
                </a:lnTo>
                <a:lnTo>
                  <a:pt x="2231136" y="43434"/>
                </a:lnTo>
                <a:lnTo>
                  <a:pt x="2202179" y="2895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21817" y="4869002"/>
            <a:ext cx="3668395" cy="1071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ts val="278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Alice computes </a:t>
            </a:r>
            <a:r>
              <a:rPr sz="2400" dirty="0">
                <a:latin typeface="Arial"/>
                <a:cs typeface="Arial"/>
              </a:rPr>
              <a:t>the</a:t>
            </a:r>
            <a:r>
              <a:rPr sz="2400" spc="-5" dirty="0">
                <a:latin typeface="Arial"/>
                <a:cs typeface="Arial"/>
              </a:rPr>
              <a:t> shared</a:t>
            </a:r>
            <a:endParaRPr sz="2400">
              <a:latin typeface="Arial"/>
              <a:cs typeface="Arial"/>
            </a:endParaRPr>
          </a:p>
          <a:p>
            <a:pPr marL="38100">
              <a:lnSpc>
                <a:spcPts val="2675"/>
              </a:lnSpc>
            </a:pPr>
            <a:r>
              <a:rPr sz="2400" spc="-5" dirty="0">
                <a:latin typeface="Arial"/>
                <a:cs typeface="Arial"/>
              </a:rPr>
              <a:t>secret</a:t>
            </a:r>
            <a:endParaRPr sz="2400">
              <a:latin typeface="Arial"/>
              <a:cs typeface="Arial"/>
            </a:endParaRPr>
          </a:p>
          <a:p>
            <a:pPr marL="38100">
              <a:lnSpc>
                <a:spcPts val="2780"/>
              </a:lnSpc>
            </a:pPr>
            <a:r>
              <a:rPr sz="2400" spc="-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400" i="1" spc="-5" dirty="0">
                <a:solidFill>
                  <a:srgbClr val="0000FF"/>
                </a:solidFill>
                <a:latin typeface="Arial"/>
                <a:cs typeface="Arial"/>
              </a:rPr>
              <a:t>g</a:t>
            </a:r>
            <a:r>
              <a:rPr sz="2400" i="1" spc="-7" baseline="24305" dirty="0">
                <a:solidFill>
                  <a:srgbClr val="0000FF"/>
                </a:solidFill>
                <a:latin typeface="Arial"/>
                <a:cs typeface="Arial"/>
              </a:rPr>
              <a:t>b</a:t>
            </a:r>
            <a:r>
              <a:rPr sz="2400" spc="-5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r>
              <a:rPr sz="2400" i="1" spc="-7" baseline="24305" dirty="0">
                <a:solidFill>
                  <a:srgbClr val="0000FF"/>
                </a:solidFill>
                <a:latin typeface="Arial"/>
                <a:cs typeface="Arial"/>
              </a:rPr>
              <a:t>a </a:t>
            </a:r>
            <a:r>
              <a:rPr sz="2400" i="1" dirty="0">
                <a:solidFill>
                  <a:srgbClr val="0000FF"/>
                </a:solidFill>
                <a:latin typeface="Arial"/>
                <a:cs typeface="Arial"/>
              </a:rPr>
              <a:t>= </a:t>
            </a:r>
            <a:r>
              <a:rPr sz="2400" i="1" spc="-10" dirty="0">
                <a:solidFill>
                  <a:srgbClr val="0000FF"/>
                </a:solidFill>
                <a:latin typeface="Arial"/>
                <a:cs typeface="Arial"/>
              </a:rPr>
              <a:t>g</a:t>
            </a:r>
            <a:r>
              <a:rPr sz="2400" i="1" spc="-15" baseline="24305" dirty="0">
                <a:solidFill>
                  <a:srgbClr val="0000FF"/>
                </a:solidFill>
                <a:latin typeface="Arial"/>
                <a:cs typeface="Arial"/>
              </a:rPr>
              <a:t>ab </a:t>
            </a:r>
            <a:r>
              <a:rPr sz="2400" spc="-5" dirty="0">
                <a:solidFill>
                  <a:srgbClr val="0000FF"/>
                </a:solidFill>
                <a:latin typeface="Arial"/>
                <a:cs typeface="Arial"/>
              </a:rPr>
              <a:t>mod</a:t>
            </a:r>
            <a:r>
              <a:rPr sz="2400" spc="-22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400" i="1" spc="-5" dirty="0">
                <a:solidFill>
                  <a:srgbClr val="0000FF"/>
                </a:solidFill>
                <a:latin typeface="Arial"/>
                <a:cs typeface="Arial"/>
              </a:rPr>
              <a:t>p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99859" y="2793492"/>
            <a:ext cx="1810512" cy="1740408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4276" y="2711195"/>
            <a:ext cx="1793748" cy="1815083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5238877" y="4797932"/>
            <a:ext cx="3363595" cy="1071245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 marR="30480">
              <a:lnSpc>
                <a:spcPts val="2680"/>
              </a:lnSpc>
              <a:spcBef>
                <a:spcPts val="355"/>
              </a:spcBef>
            </a:pPr>
            <a:r>
              <a:rPr sz="2400" spc="-5" dirty="0">
                <a:latin typeface="Arial"/>
                <a:cs typeface="Arial"/>
              </a:rPr>
              <a:t>Bob computes </a:t>
            </a:r>
            <a:r>
              <a:rPr sz="2400" dirty="0">
                <a:latin typeface="Arial"/>
                <a:cs typeface="Arial"/>
              </a:rPr>
              <a:t>the</a:t>
            </a:r>
            <a:r>
              <a:rPr sz="2400" spc="-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same  secret</a:t>
            </a:r>
            <a:endParaRPr sz="2400">
              <a:latin typeface="Arial"/>
              <a:cs typeface="Arial"/>
            </a:endParaRPr>
          </a:p>
          <a:p>
            <a:pPr marL="38100">
              <a:lnSpc>
                <a:spcPts val="2615"/>
              </a:lnSpc>
            </a:pPr>
            <a:r>
              <a:rPr sz="2400" spc="-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400" i="1" spc="-5" dirty="0">
                <a:solidFill>
                  <a:srgbClr val="0000FF"/>
                </a:solidFill>
                <a:latin typeface="Arial"/>
                <a:cs typeface="Arial"/>
              </a:rPr>
              <a:t>g</a:t>
            </a:r>
            <a:r>
              <a:rPr sz="2400" i="1" spc="-7" baseline="24305" dirty="0">
                <a:solidFill>
                  <a:srgbClr val="0000FF"/>
                </a:solidFill>
                <a:latin typeface="Arial"/>
                <a:cs typeface="Arial"/>
              </a:rPr>
              <a:t>a</a:t>
            </a:r>
            <a:r>
              <a:rPr sz="2400" spc="-5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r>
              <a:rPr sz="2400" i="1" spc="-7" baseline="24305" dirty="0">
                <a:solidFill>
                  <a:srgbClr val="0000FF"/>
                </a:solidFill>
                <a:latin typeface="Arial"/>
                <a:cs typeface="Arial"/>
              </a:rPr>
              <a:t>b </a:t>
            </a:r>
            <a:r>
              <a:rPr sz="2400" i="1" dirty="0">
                <a:solidFill>
                  <a:srgbClr val="0000FF"/>
                </a:solidFill>
                <a:latin typeface="Arial"/>
                <a:cs typeface="Arial"/>
              </a:rPr>
              <a:t>= </a:t>
            </a:r>
            <a:r>
              <a:rPr sz="2400" i="1" spc="-5" dirty="0">
                <a:solidFill>
                  <a:srgbClr val="0000FF"/>
                </a:solidFill>
                <a:latin typeface="Arial"/>
                <a:cs typeface="Arial"/>
              </a:rPr>
              <a:t>g</a:t>
            </a:r>
            <a:r>
              <a:rPr sz="2400" i="1" spc="-7" baseline="24305" dirty="0">
                <a:solidFill>
                  <a:srgbClr val="0000FF"/>
                </a:solidFill>
                <a:latin typeface="Arial"/>
                <a:cs typeface="Arial"/>
              </a:rPr>
              <a:t>ab </a:t>
            </a:r>
            <a:r>
              <a:rPr sz="2400" dirty="0">
                <a:solidFill>
                  <a:srgbClr val="0000FF"/>
                </a:solidFill>
                <a:latin typeface="Arial"/>
                <a:cs typeface="Arial"/>
              </a:rPr>
              <a:t>mod</a:t>
            </a:r>
            <a:r>
              <a:rPr sz="2400" spc="-459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400" i="1" spc="-5" dirty="0">
                <a:solidFill>
                  <a:srgbClr val="0000FF"/>
                </a:solidFill>
                <a:latin typeface="Arial"/>
                <a:cs typeface="Arial"/>
              </a:rPr>
              <a:t>p</a:t>
            </a:r>
            <a:r>
              <a:rPr sz="2400" i="1" spc="-5" dirty="0">
                <a:latin typeface="Arial"/>
                <a:cs typeface="Arial"/>
              </a:rPr>
              <a:t>.</a:t>
            </a:r>
            <a:endParaRPr sz="24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47217" y="1773173"/>
            <a:ext cx="2583815" cy="73152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12700" marR="5080">
              <a:lnSpc>
                <a:spcPts val="2680"/>
              </a:lnSpc>
              <a:spcBef>
                <a:spcPts val="355"/>
              </a:spcBef>
            </a:pPr>
            <a:r>
              <a:rPr sz="2400" spc="-5" dirty="0">
                <a:latin typeface="Arial"/>
                <a:cs typeface="Arial"/>
              </a:rPr>
              <a:t>Alice picks</a:t>
            </a:r>
            <a:r>
              <a:rPr sz="2400" spc="-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random  integer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i="1" spc="-5" dirty="0">
                <a:solidFill>
                  <a:srgbClr val="0000FF"/>
                </a:solidFill>
                <a:latin typeface="Arial"/>
                <a:cs typeface="Arial"/>
              </a:rPr>
              <a:t>a</a:t>
            </a:r>
            <a:endParaRPr sz="24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420617" y="3602735"/>
            <a:ext cx="2231390" cy="86995"/>
          </a:xfrm>
          <a:custGeom>
            <a:avLst/>
            <a:gdLst/>
            <a:ahLst/>
            <a:cxnLst/>
            <a:rect l="l" t="t" r="r" b="b"/>
            <a:pathLst>
              <a:path w="2231390" h="86995">
                <a:moveTo>
                  <a:pt x="86868" y="0"/>
                </a:moveTo>
                <a:lnTo>
                  <a:pt x="0" y="43433"/>
                </a:lnTo>
                <a:lnTo>
                  <a:pt x="86868" y="86868"/>
                </a:lnTo>
                <a:lnTo>
                  <a:pt x="86868" y="57912"/>
                </a:lnTo>
                <a:lnTo>
                  <a:pt x="72390" y="57912"/>
                </a:lnTo>
                <a:lnTo>
                  <a:pt x="72390" y="28956"/>
                </a:lnTo>
                <a:lnTo>
                  <a:pt x="86868" y="28956"/>
                </a:lnTo>
                <a:lnTo>
                  <a:pt x="86868" y="0"/>
                </a:lnTo>
                <a:close/>
              </a:path>
              <a:path w="2231390" h="86995">
                <a:moveTo>
                  <a:pt x="86868" y="28956"/>
                </a:moveTo>
                <a:lnTo>
                  <a:pt x="72390" y="28956"/>
                </a:lnTo>
                <a:lnTo>
                  <a:pt x="72390" y="57912"/>
                </a:lnTo>
                <a:lnTo>
                  <a:pt x="86868" y="57912"/>
                </a:lnTo>
                <a:lnTo>
                  <a:pt x="86868" y="28956"/>
                </a:lnTo>
                <a:close/>
              </a:path>
              <a:path w="2231390" h="86995">
                <a:moveTo>
                  <a:pt x="2231136" y="28956"/>
                </a:moveTo>
                <a:lnTo>
                  <a:pt x="86868" y="28956"/>
                </a:lnTo>
                <a:lnTo>
                  <a:pt x="86868" y="57912"/>
                </a:lnTo>
                <a:lnTo>
                  <a:pt x="2231136" y="57912"/>
                </a:lnTo>
                <a:lnTo>
                  <a:pt x="2231136" y="289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3277108" y="3068828"/>
            <a:ext cx="2346325" cy="1605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78180">
              <a:lnSpc>
                <a:spcPct val="100000"/>
              </a:lnSpc>
              <a:spcBef>
                <a:spcPts val="100"/>
              </a:spcBef>
            </a:pPr>
            <a:r>
              <a:rPr sz="2400" i="1" spc="-5" dirty="0">
                <a:solidFill>
                  <a:srgbClr val="0000FF"/>
                </a:solidFill>
                <a:latin typeface="Arial"/>
                <a:cs typeface="Arial"/>
              </a:rPr>
              <a:t>g</a:t>
            </a:r>
            <a:r>
              <a:rPr sz="2400" i="1" spc="-7" baseline="24305" dirty="0">
                <a:solidFill>
                  <a:srgbClr val="0000FF"/>
                </a:solidFill>
                <a:latin typeface="Arial"/>
                <a:cs typeface="Arial"/>
              </a:rPr>
              <a:t>b </a:t>
            </a:r>
            <a:r>
              <a:rPr sz="2400" spc="-5" dirty="0">
                <a:solidFill>
                  <a:srgbClr val="0000FF"/>
                </a:solidFill>
                <a:latin typeface="Arial"/>
                <a:cs typeface="Arial"/>
              </a:rPr>
              <a:t>mod</a:t>
            </a:r>
            <a:r>
              <a:rPr sz="2400" spc="-229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400" i="1" spc="-5" dirty="0">
                <a:solidFill>
                  <a:srgbClr val="0000FF"/>
                </a:solidFill>
                <a:latin typeface="Arial"/>
                <a:cs typeface="Arial"/>
              </a:rPr>
              <a:t>p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500">
              <a:latin typeface="Arial"/>
              <a:cs typeface="Arial"/>
            </a:endParaRPr>
          </a:p>
          <a:p>
            <a:pPr marL="24765" marR="17780" algn="ctr">
              <a:lnSpc>
                <a:spcPts val="2230"/>
              </a:lnSpc>
            </a:pPr>
            <a:r>
              <a:rPr sz="2000" spc="-5" dirty="0">
                <a:latin typeface="Times New Roman"/>
                <a:cs typeface="Times New Roman"/>
              </a:rPr>
              <a:t>Computationally  impossible </a:t>
            </a:r>
            <a:r>
              <a:rPr sz="2000" dirty="0">
                <a:latin typeface="Times New Roman"/>
                <a:cs typeface="Times New Roman"/>
              </a:rPr>
              <a:t>to</a:t>
            </a:r>
            <a:r>
              <a:rPr sz="2000" spc="-9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compute  discrete</a:t>
            </a:r>
            <a:r>
              <a:rPr sz="2000" spc="-5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logarithm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sp>
        <p:nvSpPr>
          <p:cNvPr id="12" name="object 12"/>
          <p:cNvSpPr txBox="1"/>
          <p:nvPr/>
        </p:nvSpPr>
        <p:spPr>
          <a:xfrm>
            <a:off x="5875782" y="1773173"/>
            <a:ext cx="2465070" cy="73152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12700" marR="5080">
              <a:lnSpc>
                <a:spcPts val="2680"/>
              </a:lnSpc>
              <a:spcBef>
                <a:spcPts val="355"/>
              </a:spcBef>
            </a:pPr>
            <a:r>
              <a:rPr sz="2400" spc="-5" dirty="0">
                <a:latin typeface="Arial"/>
                <a:cs typeface="Arial"/>
              </a:rPr>
              <a:t>Bob picks</a:t>
            </a:r>
            <a:r>
              <a:rPr sz="2400" spc="-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random  integer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i="1" spc="-5" dirty="0">
                <a:solidFill>
                  <a:srgbClr val="0000FF"/>
                </a:solidFill>
                <a:latin typeface="Arial"/>
                <a:cs typeface="Arial"/>
              </a:rPr>
              <a:t>b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18040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Example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31800" y="1483466"/>
            <a:ext cx="2542540" cy="1851660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366395" indent="-341630">
              <a:lnSpc>
                <a:spcPct val="100000"/>
              </a:lnSpc>
              <a:spcBef>
                <a:spcPts val="585"/>
              </a:spcBef>
              <a:buFont typeface="Arial"/>
              <a:buChar char="•"/>
              <a:tabLst>
                <a:tab pos="366395" algn="l"/>
                <a:tab pos="367030" algn="l"/>
              </a:tabLst>
            </a:pPr>
            <a:r>
              <a:rPr sz="2400" spc="-5" dirty="0">
                <a:latin typeface="Calibri"/>
                <a:cs typeface="Calibri"/>
              </a:rPr>
              <a:t>Z</a:t>
            </a:r>
            <a:r>
              <a:rPr sz="2400" spc="-7" baseline="-24305" dirty="0">
                <a:latin typeface="Arial"/>
                <a:cs typeface="Arial"/>
              </a:rPr>
              <a:t>11 </a:t>
            </a:r>
            <a:r>
              <a:rPr sz="2400" spc="-5" dirty="0">
                <a:latin typeface="Arial"/>
                <a:cs typeface="Arial"/>
              </a:rPr>
              <a:t>using </a:t>
            </a:r>
            <a:r>
              <a:rPr sz="2400" i="1" spc="-5" dirty="0">
                <a:latin typeface="Arial"/>
                <a:cs typeface="Arial"/>
              </a:rPr>
              <a:t>g </a:t>
            </a:r>
            <a:r>
              <a:rPr sz="2400" dirty="0">
                <a:latin typeface="Arial"/>
                <a:cs typeface="Arial"/>
              </a:rPr>
              <a:t>=</a:t>
            </a:r>
            <a:r>
              <a:rPr sz="2400" spc="-254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2:</a:t>
            </a:r>
            <a:endParaRPr sz="2400">
              <a:latin typeface="Arial"/>
              <a:cs typeface="Arial"/>
            </a:endParaRPr>
          </a:p>
          <a:p>
            <a:pPr marL="482600">
              <a:lnSpc>
                <a:spcPct val="100000"/>
              </a:lnSpc>
              <a:spcBef>
                <a:spcPts val="409"/>
              </a:spcBef>
              <a:tabLst>
                <a:tab pos="767715" algn="l"/>
              </a:tabLst>
            </a:pPr>
            <a:r>
              <a:rPr sz="2000" dirty="0">
                <a:latin typeface="Arial"/>
                <a:cs typeface="Arial"/>
              </a:rPr>
              <a:t>–	</a:t>
            </a:r>
            <a:r>
              <a:rPr sz="2000" spc="10" dirty="0">
                <a:latin typeface="Arial"/>
                <a:cs typeface="Arial"/>
              </a:rPr>
              <a:t>2</a:t>
            </a:r>
            <a:r>
              <a:rPr sz="1950" spc="15" baseline="25641" dirty="0">
                <a:latin typeface="Arial"/>
                <a:cs typeface="Arial"/>
              </a:rPr>
              <a:t>1  </a:t>
            </a:r>
            <a:r>
              <a:rPr sz="2000" dirty="0">
                <a:latin typeface="Arial"/>
                <a:cs typeface="Arial"/>
              </a:rPr>
              <a:t>= 2 (mod</a:t>
            </a:r>
            <a:r>
              <a:rPr sz="2000" spc="-3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11)</a:t>
            </a:r>
            <a:endParaRPr sz="2000">
              <a:latin typeface="Arial"/>
              <a:cs typeface="Arial"/>
            </a:endParaRPr>
          </a:p>
          <a:p>
            <a:pPr marL="482600">
              <a:lnSpc>
                <a:spcPct val="100000"/>
              </a:lnSpc>
              <a:spcBef>
                <a:spcPts val="340"/>
              </a:spcBef>
              <a:tabLst>
                <a:tab pos="767715" algn="l"/>
              </a:tabLst>
            </a:pPr>
            <a:r>
              <a:rPr sz="2000" dirty="0">
                <a:latin typeface="Arial"/>
                <a:cs typeface="Arial"/>
              </a:rPr>
              <a:t>–	</a:t>
            </a:r>
            <a:r>
              <a:rPr sz="2000" spc="5" dirty="0">
                <a:latin typeface="Arial"/>
                <a:cs typeface="Arial"/>
              </a:rPr>
              <a:t>2</a:t>
            </a:r>
            <a:r>
              <a:rPr sz="1950" spc="7" baseline="25641" dirty="0">
                <a:latin typeface="Arial"/>
                <a:cs typeface="Arial"/>
              </a:rPr>
              <a:t>2  </a:t>
            </a:r>
            <a:r>
              <a:rPr sz="2000" dirty="0">
                <a:latin typeface="Arial"/>
                <a:cs typeface="Arial"/>
              </a:rPr>
              <a:t>= 4 (mod</a:t>
            </a:r>
            <a:r>
              <a:rPr sz="2000" spc="-3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11)</a:t>
            </a:r>
            <a:endParaRPr sz="2000">
              <a:latin typeface="Arial"/>
              <a:cs typeface="Arial"/>
            </a:endParaRPr>
          </a:p>
          <a:p>
            <a:pPr marL="482600">
              <a:lnSpc>
                <a:spcPct val="100000"/>
              </a:lnSpc>
              <a:spcBef>
                <a:spcPts val="325"/>
              </a:spcBef>
              <a:tabLst>
                <a:tab pos="767715" algn="l"/>
              </a:tabLst>
            </a:pPr>
            <a:r>
              <a:rPr sz="2000" dirty="0">
                <a:latin typeface="Arial"/>
                <a:cs typeface="Arial"/>
              </a:rPr>
              <a:t>–	</a:t>
            </a:r>
            <a:r>
              <a:rPr sz="2000" spc="5" dirty="0">
                <a:latin typeface="Arial"/>
                <a:cs typeface="Arial"/>
              </a:rPr>
              <a:t>2</a:t>
            </a:r>
            <a:r>
              <a:rPr sz="1950" spc="7" baseline="25641" dirty="0">
                <a:latin typeface="Arial"/>
                <a:cs typeface="Arial"/>
              </a:rPr>
              <a:t>3  </a:t>
            </a:r>
            <a:r>
              <a:rPr sz="2000" dirty="0">
                <a:latin typeface="Arial"/>
                <a:cs typeface="Arial"/>
              </a:rPr>
              <a:t>= 8 (mod</a:t>
            </a:r>
            <a:r>
              <a:rPr sz="2000" spc="-3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11)</a:t>
            </a:r>
            <a:endParaRPr sz="2000">
              <a:latin typeface="Arial"/>
              <a:cs typeface="Arial"/>
            </a:endParaRPr>
          </a:p>
          <a:p>
            <a:pPr marL="482600">
              <a:lnSpc>
                <a:spcPct val="100000"/>
              </a:lnSpc>
              <a:spcBef>
                <a:spcPts val="335"/>
              </a:spcBef>
              <a:tabLst>
                <a:tab pos="767715" algn="l"/>
              </a:tabLst>
            </a:pPr>
            <a:r>
              <a:rPr sz="2000" dirty="0">
                <a:latin typeface="Arial"/>
                <a:cs typeface="Arial"/>
              </a:rPr>
              <a:t>–	</a:t>
            </a:r>
            <a:r>
              <a:rPr sz="2000" spc="5" dirty="0">
                <a:latin typeface="Arial"/>
                <a:cs typeface="Arial"/>
              </a:rPr>
              <a:t>2</a:t>
            </a:r>
            <a:r>
              <a:rPr sz="1950" spc="7" baseline="25641" dirty="0">
                <a:latin typeface="Arial"/>
                <a:cs typeface="Arial"/>
              </a:rPr>
              <a:t>4  </a:t>
            </a:r>
            <a:r>
              <a:rPr sz="2000" dirty="0">
                <a:latin typeface="Arial"/>
                <a:cs typeface="Arial"/>
              </a:rPr>
              <a:t>= 5 (mod</a:t>
            </a:r>
            <a:r>
              <a:rPr sz="2000" spc="-3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11)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17214" y="1919919"/>
            <a:ext cx="1825625" cy="1415415"/>
          </a:xfrm>
          <a:prstGeom prst="rect">
            <a:avLst/>
          </a:prstGeom>
        </p:spPr>
        <p:txBody>
          <a:bodyPr vert="horz" wrap="square" lIns="0" tIns="558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40"/>
              </a:spcBef>
            </a:pPr>
            <a:r>
              <a:rPr sz="2000" spc="10" dirty="0">
                <a:latin typeface="Arial"/>
                <a:cs typeface="Arial"/>
              </a:rPr>
              <a:t>2</a:t>
            </a:r>
            <a:r>
              <a:rPr sz="1950" spc="15" baseline="25641" dirty="0">
                <a:latin typeface="Arial"/>
                <a:cs typeface="Arial"/>
              </a:rPr>
              <a:t>6  </a:t>
            </a:r>
            <a:r>
              <a:rPr sz="2000" dirty="0">
                <a:latin typeface="Arial"/>
                <a:cs typeface="Arial"/>
              </a:rPr>
              <a:t>= 9 (mod</a:t>
            </a:r>
            <a:r>
              <a:rPr sz="2000" spc="-3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11)</a:t>
            </a:r>
            <a:endParaRPr sz="200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  <a:spcBef>
                <a:spcPts val="340"/>
              </a:spcBef>
            </a:pPr>
            <a:r>
              <a:rPr sz="2000" spc="5" dirty="0">
                <a:latin typeface="Arial"/>
                <a:cs typeface="Arial"/>
              </a:rPr>
              <a:t>2</a:t>
            </a:r>
            <a:r>
              <a:rPr sz="1950" spc="7" baseline="25641" dirty="0">
                <a:latin typeface="Arial"/>
                <a:cs typeface="Arial"/>
              </a:rPr>
              <a:t>7  </a:t>
            </a:r>
            <a:r>
              <a:rPr sz="2000" dirty="0">
                <a:latin typeface="Arial"/>
                <a:cs typeface="Arial"/>
              </a:rPr>
              <a:t>= 7 (mod</a:t>
            </a:r>
            <a:r>
              <a:rPr sz="2000" spc="-3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11)</a:t>
            </a:r>
            <a:endParaRPr sz="200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  <a:spcBef>
                <a:spcPts val="320"/>
              </a:spcBef>
            </a:pPr>
            <a:r>
              <a:rPr sz="2000" spc="5" dirty="0">
                <a:latin typeface="Arial"/>
                <a:cs typeface="Arial"/>
              </a:rPr>
              <a:t>2</a:t>
            </a:r>
            <a:r>
              <a:rPr sz="1950" spc="7" baseline="25641" dirty="0">
                <a:latin typeface="Arial"/>
                <a:cs typeface="Arial"/>
              </a:rPr>
              <a:t>8  </a:t>
            </a:r>
            <a:r>
              <a:rPr sz="2000" dirty="0">
                <a:latin typeface="Arial"/>
                <a:cs typeface="Arial"/>
              </a:rPr>
              <a:t>= 3 (mod</a:t>
            </a:r>
            <a:r>
              <a:rPr sz="2000" spc="-3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11)</a:t>
            </a:r>
            <a:endParaRPr sz="200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  <a:spcBef>
                <a:spcPts val="340"/>
              </a:spcBef>
            </a:pPr>
            <a:r>
              <a:rPr sz="2000" spc="5" dirty="0">
                <a:latin typeface="Arial"/>
                <a:cs typeface="Arial"/>
              </a:rPr>
              <a:t>2</a:t>
            </a:r>
            <a:r>
              <a:rPr sz="1950" spc="7" baseline="25641" dirty="0">
                <a:latin typeface="Arial"/>
                <a:cs typeface="Arial"/>
              </a:rPr>
              <a:t>9  </a:t>
            </a:r>
            <a:r>
              <a:rPr sz="2000" dirty="0">
                <a:latin typeface="Arial"/>
                <a:cs typeface="Arial"/>
              </a:rPr>
              <a:t>= 6 (mod</a:t>
            </a:r>
            <a:r>
              <a:rPr sz="2000" spc="-3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11)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06400" y="3351402"/>
            <a:ext cx="4643120" cy="19951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08000">
              <a:lnSpc>
                <a:spcPct val="100000"/>
              </a:lnSpc>
              <a:spcBef>
                <a:spcPts val="105"/>
              </a:spcBef>
              <a:tabLst>
                <a:tab pos="793115" algn="l"/>
              </a:tabLst>
            </a:pPr>
            <a:r>
              <a:rPr sz="2000" dirty="0">
                <a:latin typeface="Arial"/>
                <a:cs typeface="Arial"/>
              </a:rPr>
              <a:t>–	</a:t>
            </a:r>
            <a:r>
              <a:rPr sz="2000" spc="5" dirty="0">
                <a:latin typeface="Arial"/>
                <a:cs typeface="Arial"/>
              </a:rPr>
              <a:t>2</a:t>
            </a:r>
            <a:r>
              <a:rPr sz="1950" spc="7" baseline="25641" dirty="0">
                <a:latin typeface="Arial"/>
                <a:cs typeface="Arial"/>
              </a:rPr>
              <a:t>5 </a:t>
            </a:r>
            <a:r>
              <a:rPr sz="2000" dirty="0">
                <a:latin typeface="Arial"/>
                <a:cs typeface="Arial"/>
              </a:rPr>
              <a:t>= 10 (mod 11) </a:t>
            </a:r>
            <a:r>
              <a:rPr sz="2000" spc="10" dirty="0">
                <a:latin typeface="Arial"/>
                <a:cs typeface="Arial"/>
              </a:rPr>
              <a:t>2</a:t>
            </a:r>
            <a:r>
              <a:rPr sz="1950" spc="15" baseline="25641" dirty="0">
                <a:latin typeface="Arial"/>
                <a:cs typeface="Arial"/>
              </a:rPr>
              <a:t>10 </a:t>
            </a:r>
            <a:r>
              <a:rPr sz="2000" dirty="0">
                <a:latin typeface="Arial"/>
                <a:cs typeface="Arial"/>
              </a:rPr>
              <a:t>= 1 (mod</a:t>
            </a:r>
            <a:r>
              <a:rPr sz="2000" spc="1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11)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150">
              <a:latin typeface="Arial"/>
              <a:cs typeface="Arial"/>
            </a:endParaRPr>
          </a:p>
          <a:p>
            <a:pPr marL="391795" indent="-341630">
              <a:lnSpc>
                <a:spcPct val="100000"/>
              </a:lnSpc>
              <a:spcBef>
                <a:spcPts val="5"/>
              </a:spcBef>
              <a:buChar char="•"/>
              <a:tabLst>
                <a:tab pos="391795" algn="l"/>
                <a:tab pos="392430" algn="l"/>
              </a:tabLst>
            </a:pPr>
            <a:r>
              <a:rPr sz="2400" spc="-5" dirty="0">
                <a:latin typeface="Arial"/>
                <a:cs typeface="Arial"/>
              </a:rPr>
              <a:t>log</a:t>
            </a:r>
            <a:r>
              <a:rPr sz="2400" spc="-7" baseline="-24305" dirty="0">
                <a:latin typeface="Arial"/>
                <a:cs typeface="Arial"/>
              </a:rPr>
              <a:t>2  </a:t>
            </a:r>
            <a:r>
              <a:rPr sz="2400" spc="-5" dirty="0">
                <a:latin typeface="Arial"/>
                <a:cs typeface="Arial"/>
              </a:rPr>
              <a:t>5 </a:t>
            </a:r>
            <a:r>
              <a:rPr sz="2400" dirty="0">
                <a:latin typeface="Arial"/>
                <a:cs typeface="Arial"/>
              </a:rPr>
              <a:t>=</a:t>
            </a:r>
            <a:r>
              <a:rPr sz="2400" spc="-29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4</a:t>
            </a:r>
            <a:endParaRPr sz="2400">
              <a:latin typeface="Arial"/>
              <a:cs typeface="Arial"/>
            </a:endParaRPr>
          </a:p>
          <a:p>
            <a:pPr marL="391795" indent="-341630">
              <a:lnSpc>
                <a:spcPct val="100000"/>
              </a:lnSpc>
              <a:spcBef>
                <a:spcPts val="405"/>
              </a:spcBef>
              <a:buChar char="•"/>
              <a:tabLst>
                <a:tab pos="391795" algn="l"/>
                <a:tab pos="392430" algn="l"/>
              </a:tabLst>
            </a:pPr>
            <a:r>
              <a:rPr sz="2400" spc="-5" dirty="0">
                <a:latin typeface="Arial"/>
                <a:cs typeface="Arial"/>
              </a:rPr>
              <a:t>log</a:t>
            </a:r>
            <a:r>
              <a:rPr sz="2400" spc="-7" baseline="-24305" dirty="0">
                <a:latin typeface="Arial"/>
                <a:cs typeface="Arial"/>
              </a:rPr>
              <a:t>2  </a:t>
            </a:r>
            <a:r>
              <a:rPr sz="2400" spc="-5" dirty="0">
                <a:latin typeface="Arial"/>
                <a:cs typeface="Arial"/>
              </a:rPr>
              <a:t>7 </a:t>
            </a:r>
            <a:r>
              <a:rPr sz="2400" dirty="0">
                <a:latin typeface="Arial"/>
                <a:cs typeface="Arial"/>
              </a:rPr>
              <a:t>=</a:t>
            </a:r>
            <a:r>
              <a:rPr sz="2400" spc="-29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7</a:t>
            </a:r>
            <a:endParaRPr sz="2400">
              <a:latin typeface="Arial"/>
              <a:cs typeface="Arial"/>
            </a:endParaRPr>
          </a:p>
          <a:p>
            <a:pPr marL="3917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91795" algn="l"/>
                <a:tab pos="392430" algn="l"/>
              </a:tabLst>
            </a:pPr>
            <a:r>
              <a:rPr sz="2400" spc="-5" dirty="0">
                <a:latin typeface="Arial"/>
                <a:cs typeface="Arial"/>
              </a:rPr>
              <a:t>log</a:t>
            </a:r>
            <a:r>
              <a:rPr sz="2400" spc="-7" baseline="-24305" dirty="0">
                <a:latin typeface="Arial"/>
                <a:cs typeface="Arial"/>
              </a:rPr>
              <a:t>2 </a:t>
            </a:r>
            <a:r>
              <a:rPr sz="2400" dirty="0">
                <a:latin typeface="Arial"/>
                <a:cs typeface="Arial"/>
              </a:rPr>
              <a:t>1 = 10 (</a:t>
            </a:r>
            <a:r>
              <a:rPr sz="2400" dirty="0">
                <a:latin typeface="Symbol"/>
                <a:cs typeface="Symbol"/>
              </a:rPr>
              <a:t>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Arial"/>
                <a:cs typeface="Arial"/>
              </a:rPr>
              <a:t>0 mod</a:t>
            </a:r>
            <a:r>
              <a:rPr sz="2400" spc="-2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10)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24885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Example</a:t>
            </a:r>
            <a:r>
              <a:rPr spc="-65" dirty="0"/>
              <a:t> </a:t>
            </a:r>
            <a:r>
              <a:rPr spc="-5" dirty="0"/>
              <a:t>(2)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19100" y="1570990"/>
            <a:ext cx="8244205" cy="4519295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38100" marR="34925">
              <a:lnSpc>
                <a:spcPts val="1330"/>
              </a:lnSpc>
              <a:spcBef>
                <a:spcPts val="235"/>
              </a:spcBef>
            </a:pPr>
            <a:r>
              <a:rPr sz="1200" spc="-5" dirty="0">
                <a:latin typeface="Arial"/>
                <a:cs typeface="Arial"/>
              </a:rPr>
              <a:t>p </a:t>
            </a:r>
            <a:r>
              <a:rPr sz="1200" dirty="0">
                <a:latin typeface="Arial"/>
                <a:cs typeface="Arial"/>
              </a:rPr>
              <a:t>=  </a:t>
            </a:r>
            <a:r>
              <a:rPr sz="1200" spc="-10" dirty="0">
                <a:latin typeface="Arial"/>
                <a:cs typeface="Arial"/>
              </a:rPr>
              <a:t>3019662633453665226674644411185277127204721722044543980521881984280643980698016315342127777985323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270"/>
              </a:lnSpc>
            </a:pPr>
            <a:r>
              <a:rPr sz="1200" spc="-10" dirty="0">
                <a:latin typeface="Arial"/>
                <a:cs typeface="Arial"/>
              </a:rPr>
              <a:t>7655786915947633907457862442472144616346714598423225826077976000905549946633556169688641786953396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0"/>
              </a:lnSpc>
            </a:pPr>
            <a:r>
              <a:rPr sz="1200" spc="-10" dirty="0">
                <a:latin typeface="Arial"/>
                <a:cs typeface="Arial"/>
              </a:rPr>
              <a:t>0040623713995997295449774004045416733136225768251717475634638402409117911722715606961870076297223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0"/>
              </a:lnSpc>
            </a:pPr>
            <a:r>
              <a:rPr sz="1200" spc="-10" dirty="0">
                <a:latin typeface="Arial"/>
                <a:cs typeface="Arial"/>
              </a:rPr>
              <a:t>4159137526583857970362142317237148068590959528891803802119028293828368386437223302582405986762635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0"/>
              </a:lnSpc>
            </a:pPr>
            <a:r>
              <a:rPr sz="1200" spc="-10" dirty="0">
                <a:latin typeface="Arial"/>
                <a:cs typeface="Arial"/>
              </a:rPr>
              <a:t>8694772029533769528178666567879514981999272674689885986300092124730492599541021908208672727813714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0"/>
              </a:lnSpc>
            </a:pPr>
            <a:r>
              <a:rPr sz="1200" spc="-10" dirty="0">
                <a:latin typeface="Arial"/>
                <a:cs typeface="Arial"/>
              </a:rPr>
              <a:t>8522572014844749083522090193190746907275606521624184144352256368927493398678089550310568789287558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90"/>
              </a:lnSpc>
            </a:pPr>
            <a:r>
              <a:rPr sz="1200" spc="-10" dirty="0">
                <a:latin typeface="Arial"/>
                <a:cs typeface="Arial"/>
              </a:rPr>
              <a:t>75522700141844883356351776833964003</a:t>
            </a:r>
            <a:endParaRPr sz="1200">
              <a:latin typeface="Arial"/>
              <a:cs typeface="Arial"/>
            </a:endParaRPr>
          </a:p>
          <a:p>
            <a:pPr marL="38100" marR="34925">
              <a:lnSpc>
                <a:spcPts val="1340"/>
              </a:lnSpc>
              <a:spcBef>
                <a:spcPts val="620"/>
              </a:spcBef>
            </a:pPr>
            <a:r>
              <a:rPr sz="1200" spc="-5" dirty="0">
                <a:latin typeface="Arial"/>
                <a:cs typeface="Arial"/>
              </a:rPr>
              <a:t>g </a:t>
            </a:r>
            <a:r>
              <a:rPr sz="1200" dirty="0">
                <a:latin typeface="Arial"/>
                <a:cs typeface="Arial"/>
              </a:rPr>
              <a:t>=  </a:t>
            </a:r>
            <a:r>
              <a:rPr sz="1200" spc="-10" dirty="0">
                <a:latin typeface="Arial"/>
                <a:cs typeface="Arial"/>
              </a:rPr>
              <a:t>1721484410294542720413651217788953849637988183467987659847411571496616170507302662812929883501017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265"/>
              </a:lnSpc>
            </a:pPr>
            <a:r>
              <a:rPr sz="1200" spc="-10" dirty="0">
                <a:latin typeface="Arial"/>
                <a:cs typeface="Arial"/>
              </a:rPr>
              <a:t>4348250308006877834103702727269721499966768323290540216992770986728538508742382941595672248624817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0"/>
              </a:lnSpc>
            </a:pPr>
            <a:r>
              <a:rPr sz="1200" spc="-10" dirty="0">
                <a:latin typeface="Arial"/>
                <a:cs typeface="Arial"/>
              </a:rPr>
              <a:t>9949179397494476750553747868409726540440305778460006450549504248776668609868201521098873552043631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0"/>
              </a:lnSpc>
            </a:pPr>
            <a:r>
              <a:rPr sz="1200" spc="-10" dirty="0">
                <a:latin typeface="Arial"/>
                <a:cs typeface="Arial"/>
              </a:rPr>
              <a:t>7965394509849072406890541468179263651065250794610243485216627272170663501147422628994581789339082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0"/>
              </a:lnSpc>
            </a:pPr>
            <a:r>
              <a:rPr sz="1200" spc="-10" dirty="0">
                <a:latin typeface="Arial"/>
                <a:cs typeface="Arial"/>
              </a:rPr>
              <a:t>7991578201408649196984764863302981052471409215846871176739109049866118609117954454512573209668379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5"/>
              </a:lnSpc>
            </a:pPr>
            <a:r>
              <a:rPr sz="1200" spc="-10" dirty="0">
                <a:latin typeface="Arial"/>
                <a:cs typeface="Arial"/>
              </a:rPr>
              <a:t>5760420560620966283259002319100903253019113331521813948039086102149370446134117406508009893347295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90"/>
              </a:lnSpc>
            </a:pPr>
            <a:r>
              <a:rPr sz="1200" spc="-10" dirty="0">
                <a:latin typeface="Arial"/>
                <a:cs typeface="Arial"/>
              </a:rPr>
              <a:t>86051242347771056691010439032429058</a:t>
            </a:r>
            <a:endParaRPr sz="1200">
              <a:latin typeface="Arial"/>
              <a:cs typeface="Arial"/>
            </a:endParaRPr>
          </a:p>
          <a:p>
            <a:pPr marL="38100" marR="7358380">
              <a:lnSpc>
                <a:spcPts val="1939"/>
              </a:lnSpc>
              <a:spcBef>
                <a:spcPts val="140"/>
              </a:spcBef>
            </a:pPr>
            <a:r>
              <a:rPr sz="1200" spc="-5" dirty="0">
                <a:latin typeface="Arial"/>
                <a:cs typeface="Arial"/>
              </a:rPr>
              <a:t>Finn </a:t>
            </a:r>
            <a:r>
              <a:rPr sz="1200" i="1" spc="-5" dirty="0">
                <a:latin typeface="Arial"/>
                <a:cs typeface="Arial"/>
              </a:rPr>
              <a:t>a </a:t>
            </a:r>
            <a:r>
              <a:rPr sz="1200" spc="-5" dirty="0">
                <a:latin typeface="Arial"/>
                <a:cs typeface="Arial"/>
              </a:rPr>
              <a:t>når  g</a:t>
            </a:r>
            <a:r>
              <a:rPr sz="1200" spc="-7" baseline="24305" dirty="0">
                <a:latin typeface="Arial"/>
                <a:cs typeface="Arial"/>
              </a:rPr>
              <a:t>a </a:t>
            </a:r>
            <a:r>
              <a:rPr sz="1200" spc="-5" dirty="0">
                <a:latin typeface="Arial"/>
                <a:cs typeface="Arial"/>
              </a:rPr>
              <a:t>(mod p)</a:t>
            </a:r>
            <a:r>
              <a:rPr sz="1200" spc="-17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=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140"/>
              </a:lnSpc>
            </a:pPr>
            <a:r>
              <a:rPr sz="1200" spc="-10" dirty="0">
                <a:latin typeface="Arial"/>
                <a:cs typeface="Arial"/>
              </a:rPr>
              <a:t>4411321635506521515968448863968324914909246042765028824594289876687657182492169027666262097915382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0"/>
              </a:lnSpc>
            </a:pPr>
            <a:r>
              <a:rPr sz="1200" spc="-10" dirty="0">
                <a:latin typeface="Arial"/>
                <a:cs typeface="Arial"/>
              </a:rPr>
              <a:t>0952830455103982849705054980427000258241321067445164291945709875449674237106754516103276658256727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0"/>
              </a:lnSpc>
            </a:pPr>
            <a:r>
              <a:rPr sz="1200" spc="-10" dirty="0">
                <a:latin typeface="Arial"/>
                <a:cs typeface="Arial"/>
              </a:rPr>
              <a:t>2413603372376920980338976048557155564281928533840136742732489850550648761094630053148353906425838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5"/>
              </a:lnSpc>
            </a:pPr>
            <a:r>
              <a:rPr sz="1200" spc="-10" dirty="0">
                <a:latin typeface="Arial"/>
                <a:cs typeface="Arial"/>
              </a:rPr>
              <a:t>5317698361559907392252360968934338558269603389519179121915049733353702083721856421988041492207985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0"/>
              </a:lnSpc>
            </a:pPr>
            <a:r>
              <a:rPr sz="1200" spc="-10" dirty="0">
                <a:latin typeface="Arial"/>
                <a:cs typeface="Arial"/>
              </a:rPr>
              <a:t>6566434665604898681669845852964624047443239120501341277499692338517113201830210812184500672101247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40"/>
              </a:lnSpc>
            </a:pPr>
            <a:r>
              <a:rPr sz="1200" spc="-10" dirty="0">
                <a:latin typeface="Arial"/>
                <a:cs typeface="Arial"/>
              </a:rPr>
              <a:t>2700988032756016626566167579963223042395414267579262222147625965023052419869061244027798941410432</a:t>
            </a:r>
            <a:endParaRPr sz="1200">
              <a:latin typeface="Arial"/>
              <a:cs typeface="Arial"/>
            </a:endParaRPr>
          </a:p>
          <a:p>
            <a:pPr marL="38100">
              <a:lnSpc>
                <a:spcPts val="1390"/>
              </a:lnSpc>
            </a:pPr>
            <a:r>
              <a:rPr sz="1200" spc="-10" dirty="0">
                <a:latin typeface="Arial"/>
                <a:cs typeface="Arial"/>
              </a:rPr>
              <a:t>6855174387813098860607831088110617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16783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Soluti</a:t>
            </a:r>
            <a:r>
              <a:rPr dirty="0"/>
              <a:t>o</a:t>
            </a:r>
            <a:r>
              <a:rPr spc="-5" dirty="0"/>
              <a:t>n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07591"/>
            <a:ext cx="8197850" cy="19627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8600"/>
              </a:lnSpc>
              <a:spcBef>
                <a:spcPts val="95"/>
              </a:spcBef>
            </a:pPr>
            <a:r>
              <a:rPr sz="1400" dirty="0">
                <a:latin typeface="Arial"/>
                <a:cs typeface="Arial"/>
              </a:rPr>
              <a:t>a =  </a:t>
            </a:r>
            <a:r>
              <a:rPr sz="1400" spc="-10" dirty="0">
                <a:latin typeface="Arial"/>
                <a:cs typeface="Arial"/>
              </a:rPr>
              <a:t>71893136149709653804503478677866573695060790720621260648699193249561437588126371185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ts val="1500"/>
              </a:lnSpc>
            </a:pPr>
            <a:r>
              <a:rPr sz="1400" spc="-10" dirty="0">
                <a:latin typeface="Arial"/>
                <a:cs typeface="Arial"/>
              </a:rPr>
              <a:t>81694154929099396752251787268346548051895320171079663652680741564200286881487888963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ts val="1565"/>
              </a:lnSpc>
            </a:pPr>
            <a:r>
              <a:rPr sz="1400" spc="-10" dirty="0">
                <a:latin typeface="Arial"/>
                <a:cs typeface="Arial"/>
              </a:rPr>
              <a:t>19895353311170236034836658449187117723820644855184055305945501710227615558093657781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ts val="1565"/>
              </a:lnSpc>
            </a:pPr>
            <a:r>
              <a:rPr sz="1400" spc="-10" dirty="0">
                <a:latin typeface="Arial"/>
                <a:cs typeface="Arial"/>
              </a:rPr>
              <a:t>93109639893698220411548578601884177129022057550866690223052160523604836233675971504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ts val="1560"/>
              </a:lnSpc>
            </a:pPr>
            <a:r>
              <a:rPr sz="1400" spc="-10" dirty="0">
                <a:latin typeface="Arial"/>
                <a:cs typeface="Arial"/>
              </a:rPr>
              <a:t>25938247630127368253363295292024736143937779912318142315499711747531882501424082252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ts val="1560"/>
              </a:lnSpc>
            </a:pPr>
            <a:r>
              <a:rPr sz="1400" spc="-10" dirty="0">
                <a:latin typeface="Arial"/>
                <a:cs typeface="Arial"/>
              </a:rPr>
              <a:t>28164641111954587558230112140813226698098654739025636607106425212812421038155501562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ts val="1560"/>
              </a:lnSpc>
            </a:pPr>
            <a:r>
              <a:rPr sz="1400" spc="-10" dirty="0">
                <a:latin typeface="Arial"/>
                <a:cs typeface="Arial"/>
              </a:rPr>
              <a:t>37005192231836155067262308141154795194735834753570104459663325337960304941906119476</a:t>
            </a:r>
            <a:endParaRPr sz="1400">
              <a:latin typeface="Arial"/>
              <a:cs typeface="Arial"/>
            </a:endParaRPr>
          </a:p>
          <a:p>
            <a:pPr marL="12700">
              <a:lnSpc>
                <a:spcPts val="1620"/>
              </a:lnSpc>
            </a:pPr>
            <a:r>
              <a:rPr sz="1400" spc="-10" dirty="0">
                <a:latin typeface="Arial"/>
                <a:cs typeface="Arial"/>
              </a:rPr>
              <a:t>18181858300094662765895526963615406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9100" y="3767708"/>
            <a:ext cx="7979409" cy="1071245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8100" marR="30480">
              <a:lnSpc>
                <a:spcPts val="2680"/>
              </a:lnSpc>
              <a:spcBef>
                <a:spcPts val="355"/>
              </a:spcBef>
            </a:pPr>
            <a:r>
              <a:rPr sz="2400" dirty="0">
                <a:solidFill>
                  <a:srgbClr val="FF0000"/>
                </a:solidFill>
                <a:latin typeface="Arial"/>
                <a:cs typeface="Arial"/>
              </a:rPr>
              <a:t>It </a:t>
            </a:r>
            <a:r>
              <a:rPr sz="2400" spc="-5" dirty="0">
                <a:solidFill>
                  <a:srgbClr val="FF0000"/>
                </a:solidFill>
                <a:latin typeface="Arial"/>
                <a:cs typeface="Arial"/>
              </a:rPr>
              <a:t>is easy </a:t>
            </a:r>
            <a:r>
              <a:rPr sz="2400" dirty="0">
                <a:solidFill>
                  <a:srgbClr val="FF0000"/>
                </a:solidFill>
                <a:latin typeface="Arial"/>
                <a:cs typeface="Arial"/>
              </a:rPr>
              <a:t>to </a:t>
            </a:r>
            <a:r>
              <a:rPr sz="2400" spc="-5" dirty="0">
                <a:solidFill>
                  <a:srgbClr val="FF0000"/>
                </a:solidFill>
                <a:latin typeface="Arial"/>
                <a:cs typeface="Arial"/>
              </a:rPr>
              <a:t>compute </a:t>
            </a:r>
            <a:r>
              <a:rPr sz="2400" i="1" spc="-5" dirty="0">
                <a:solidFill>
                  <a:srgbClr val="FF0000"/>
                </a:solidFill>
                <a:latin typeface="Arial"/>
                <a:cs typeface="Arial"/>
              </a:rPr>
              <a:t>g</a:t>
            </a:r>
            <a:r>
              <a:rPr sz="2400" i="1" spc="-7" baseline="24305" dirty="0">
                <a:solidFill>
                  <a:srgbClr val="FF0000"/>
                </a:solidFill>
                <a:latin typeface="Arial"/>
                <a:cs typeface="Arial"/>
              </a:rPr>
              <a:t>a </a:t>
            </a:r>
            <a:r>
              <a:rPr sz="2400" dirty="0">
                <a:solidFill>
                  <a:srgbClr val="FF0000"/>
                </a:solidFill>
                <a:latin typeface="Arial"/>
                <a:cs typeface="Arial"/>
              </a:rPr>
              <a:t>(mod </a:t>
            </a:r>
            <a:r>
              <a:rPr sz="2400" i="1" spc="-5" dirty="0">
                <a:solidFill>
                  <a:srgbClr val="FF0000"/>
                </a:solidFill>
                <a:latin typeface="Arial"/>
                <a:cs typeface="Arial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Arial"/>
                <a:cs typeface="Arial"/>
              </a:rPr>
              <a:t>) {0.016 </a:t>
            </a:r>
            <a:r>
              <a:rPr sz="2400" dirty="0">
                <a:solidFill>
                  <a:srgbClr val="FF0000"/>
                </a:solidFill>
                <a:latin typeface="Arial"/>
                <a:cs typeface="Arial"/>
              </a:rPr>
              <a:t>s}, but it </a:t>
            </a:r>
            <a:r>
              <a:rPr sz="2400" spc="-5" dirty="0">
                <a:solidFill>
                  <a:srgbClr val="FF0000"/>
                </a:solidFill>
                <a:latin typeface="Arial"/>
                <a:cs typeface="Arial"/>
              </a:rPr>
              <a:t>is  computaionally infeasable </a:t>
            </a:r>
            <a:r>
              <a:rPr sz="2400" dirty="0">
                <a:solidFill>
                  <a:srgbClr val="FF0000"/>
                </a:solidFill>
                <a:latin typeface="Arial"/>
                <a:cs typeface="Arial"/>
              </a:rPr>
              <a:t>to </a:t>
            </a:r>
            <a:r>
              <a:rPr sz="2400" spc="-5" dirty="0">
                <a:solidFill>
                  <a:srgbClr val="FF0000"/>
                </a:solidFill>
                <a:latin typeface="Arial"/>
                <a:cs typeface="Arial"/>
              </a:rPr>
              <a:t>compute </a:t>
            </a:r>
            <a:r>
              <a:rPr sz="2400" dirty="0">
                <a:solidFill>
                  <a:srgbClr val="FF0000"/>
                </a:solidFill>
                <a:latin typeface="Arial"/>
                <a:cs typeface="Arial"/>
              </a:rPr>
              <a:t>the </a:t>
            </a:r>
            <a:r>
              <a:rPr sz="2400" spc="-5" dirty="0">
                <a:solidFill>
                  <a:srgbClr val="FF0000"/>
                </a:solidFill>
                <a:latin typeface="Arial"/>
                <a:cs typeface="Arial"/>
              </a:rPr>
              <a:t>exponent </a:t>
            </a:r>
            <a:r>
              <a:rPr sz="2400" i="1" spc="-5" dirty="0">
                <a:solidFill>
                  <a:srgbClr val="FF0000"/>
                </a:solidFill>
                <a:latin typeface="Arial"/>
                <a:cs typeface="Arial"/>
              </a:rPr>
              <a:t>a </a:t>
            </a:r>
            <a:r>
              <a:rPr sz="2400" dirty="0">
                <a:solidFill>
                  <a:srgbClr val="FF0000"/>
                </a:solidFill>
                <a:latin typeface="Arial"/>
                <a:cs typeface="Arial"/>
              </a:rPr>
              <a:t>from  </a:t>
            </a:r>
            <a:r>
              <a:rPr sz="2400" spc="-5" dirty="0">
                <a:solidFill>
                  <a:srgbClr val="FF0000"/>
                </a:solidFill>
                <a:latin typeface="Arial"/>
                <a:cs typeface="Arial"/>
              </a:rPr>
              <a:t>the</a:t>
            </a:r>
            <a:r>
              <a:rPr sz="2400" spc="-1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i="1" spc="-5" dirty="0">
                <a:solidFill>
                  <a:srgbClr val="FF0000"/>
                </a:solidFill>
                <a:latin typeface="Arial"/>
                <a:cs typeface="Arial"/>
              </a:rPr>
              <a:t>g</a:t>
            </a:r>
            <a:r>
              <a:rPr sz="2400" i="1" spc="-7" baseline="24305" dirty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sz="2400" i="1" spc="-5" dirty="0">
                <a:latin typeface="Arial"/>
                <a:cs typeface="Arial"/>
              </a:rPr>
              <a:t>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60324"/>
            <a:ext cx="487807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5" dirty="0"/>
              <a:t>Diffie-Hellman</a:t>
            </a:r>
            <a:r>
              <a:rPr sz="3200" spc="-15" dirty="0"/>
              <a:t> </a:t>
            </a:r>
            <a:r>
              <a:rPr sz="3200" spc="-5" dirty="0"/>
              <a:t>Applications</a:t>
            </a:r>
            <a:endParaRPr sz="320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16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16468"/>
            <a:ext cx="8623300" cy="3607435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395"/>
              </a:spcBef>
              <a:buClr>
                <a:srgbClr val="000000"/>
              </a:buClr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solidFill>
                  <a:srgbClr val="3333CC"/>
                </a:solidFill>
                <a:latin typeface="Arial"/>
                <a:cs typeface="Arial"/>
              </a:rPr>
              <a:t>IPSec (IP</a:t>
            </a:r>
            <a:r>
              <a:rPr sz="2400" spc="-30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3333CC"/>
                </a:solidFill>
                <a:latin typeface="Arial"/>
                <a:cs typeface="Arial"/>
              </a:rPr>
              <a:t>Security</a:t>
            </a:r>
            <a:r>
              <a:rPr sz="2400" spc="-5" dirty="0" smtClean="0">
                <a:solidFill>
                  <a:srgbClr val="3333CC"/>
                </a:solidFill>
                <a:latin typeface="Arial"/>
                <a:cs typeface="Arial"/>
              </a:rPr>
              <a:t>)</a:t>
            </a:r>
            <a:r>
              <a:rPr lang="en-US" sz="2400" spc="-5" dirty="0" smtClean="0">
                <a:solidFill>
                  <a:srgbClr val="3333CC"/>
                </a:solidFill>
                <a:latin typeface="Arial"/>
                <a:cs typeface="Arial"/>
              </a:rPr>
              <a:t>: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ts val="278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IKE (Internet </a:t>
            </a:r>
            <a:r>
              <a:rPr sz="2400" spc="-5" dirty="0">
                <a:latin typeface="Arial"/>
                <a:cs typeface="Arial"/>
              </a:rPr>
              <a:t>Key Exchange) </a:t>
            </a:r>
            <a:r>
              <a:rPr sz="2400" dirty="0">
                <a:latin typeface="Arial"/>
                <a:cs typeface="Arial"/>
              </a:rPr>
              <a:t>is </a:t>
            </a:r>
            <a:r>
              <a:rPr sz="2400" spc="-5" dirty="0">
                <a:latin typeface="Arial"/>
                <a:cs typeface="Arial"/>
              </a:rPr>
              <a:t>part </a:t>
            </a:r>
            <a:r>
              <a:rPr sz="2400" dirty="0">
                <a:latin typeface="Arial"/>
                <a:cs typeface="Arial"/>
              </a:rPr>
              <a:t>of the</a:t>
            </a:r>
            <a:r>
              <a:rPr sz="2400" spc="-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IPSec</a:t>
            </a:r>
            <a:endParaRPr sz="2400" dirty="0">
              <a:latin typeface="Arial"/>
              <a:cs typeface="Arial"/>
            </a:endParaRPr>
          </a:p>
          <a:p>
            <a:pPr marL="755015">
              <a:lnSpc>
                <a:spcPts val="2780"/>
              </a:lnSpc>
            </a:pPr>
            <a:r>
              <a:rPr sz="2400" spc="-5" dirty="0">
                <a:latin typeface="Arial"/>
                <a:cs typeface="Arial"/>
              </a:rPr>
              <a:t>protocol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suite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IKE </a:t>
            </a:r>
            <a:r>
              <a:rPr sz="2400" spc="-5" dirty="0">
                <a:latin typeface="Arial"/>
                <a:cs typeface="Arial"/>
              </a:rPr>
              <a:t>is based on Diffie-Hellman Key</a:t>
            </a:r>
            <a:r>
              <a:rPr sz="2400" spc="80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Agreement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lr>
                <a:srgbClr val="000000"/>
              </a:buClr>
              <a:buChar char="•"/>
              <a:tabLst>
                <a:tab pos="353695" algn="l"/>
                <a:tab pos="354330" algn="l"/>
              </a:tabLst>
            </a:pPr>
            <a:r>
              <a:rPr sz="2400" spc="-5" dirty="0" smtClean="0">
                <a:solidFill>
                  <a:srgbClr val="3333CC"/>
                </a:solidFill>
                <a:latin typeface="Arial"/>
                <a:cs typeface="Arial"/>
              </a:rPr>
              <a:t>SSL/TLS</a:t>
            </a:r>
            <a:r>
              <a:rPr lang="en-US" sz="2400" spc="-5" dirty="0" smtClean="0">
                <a:solidFill>
                  <a:srgbClr val="3333CC"/>
                </a:solidFill>
                <a:latin typeface="Arial"/>
                <a:cs typeface="Arial"/>
              </a:rPr>
              <a:t>: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Several variations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SSL/TLS protocol</a:t>
            </a:r>
            <a:r>
              <a:rPr sz="2400" spc="85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including</a:t>
            </a:r>
            <a:r>
              <a:rPr lang="en-US" sz="2400" spc="-5" dirty="0" smtClean="0">
                <a:latin typeface="Arial"/>
                <a:cs typeface="Arial"/>
              </a:rPr>
              <a:t>:</a:t>
            </a:r>
            <a:endParaRPr sz="2400" dirty="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300"/>
              </a:spcBef>
              <a:buChar char="•"/>
              <a:tabLst>
                <a:tab pos="1156335" algn="l"/>
              </a:tabLst>
            </a:pPr>
            <a:r>
              <a:rPr sz="2400" spc="-10" dirty="0">
                <a:latin typeface="Arial"/>
                <a:cs typeface="Arial"/>
              </a:rPr>
              <a:t>Fixed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5" dirty="0" err="1" smtClean="0">
                <a:latin typeface="Arial"/>
                <a:cs typeface="Arial"/>
              </a:rPr>
              <a:t>Diffie</a:t>
            </a:r>
            <a:r>
              <a:rPr sz="2400" spc="-5" dirty="0" smtClean="0">
                <a:latin typeface="Arial"/>
                <a:cs typeface="Arial"/>
              </a:rPr>
              <a:t>-Hellman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300"/>
              </a:spcBef>
              <a:buChar char="•"/>
              <a:tabLst>
                <a:tab pos="1156335" algn="l"/>
              </a:tabLst>
            </a:pPr>
            <a:r>
              <a:rPr sz="2400" spc="-5" dirty="0">
                <a:latin typeface="Arial"/>
                <a:cs typeface="Arial"/>
              </a:rPr>
              <a:t>Ephemeral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5" dirty="0" err="1" smtClean="0">
                <a:latin typeface="Arial"/>
                <a:cs typeface="Arial"/>
              </a:rPr>
              <a:t>Diffie</a:t>
            </a:r>
            <a:r>
              <a:rPr sz="2400" spc="-5" dirty="0" smtClean="0">
                <a:latin typeface="Arial"/>
                <a:cs typeface="Arial"/>
              </a:rPr>
              <a:t>-Hellman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285"/>
              </a:spcBef>
              <a:buChar char="•"/>
              <a:tabLst>
                <a:tab pos="1156335" algn="l"/>
              </a:tabLst>
            </a:pPr>
            <a:r>
              <a:rPr sz="2400" spc="-5" dirty="0">
                <a:latin typeface="Arial"/>
                <a:cs typeface="Arial"/>
              </a:rPr>
              <a:t>Anonymous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5" dirty="0" err="1" smtClean="0">
                <a:latin typeface="Arial"/>
                <a:cs typeface="Arial"/>
              </a:rPr>
              <a:t>Diffie</a:t>
            </a:r>
            <a:r>
              <a:rPr sz="2400" spc="-5" dirty="0" smtClean="0">
                <a:latin typeface="Arial"/>
                <a:cs typeface="Arial"/>
              </a:rPr>
              <a:t>-Hellman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4010"/>
              </a:lnSpc>
              <a:spcBef>
                <a:spcPts val="490"/>
              </a:spcBef>
            </a:pPr>
            <a:r>
              <a:rPr spc="-5" dirty="0"/>
              <a:t>Ron </a:t>
            </a:r>
            <a:r>
              <a:rPr dirty="0"/>
              <a:t>Rivest, </a:t>
            </a:r>
            <a:r>
              <a:rPr spc="-10" dirty="0"/>
              <a:t>Adi </a:t>
            </a:r>
            <a:r>
              <a:rPr dirty="0"/>
              <a:t>Shamir </a:t>
            </a:r>
            <a:r>
              <a:rPr spc="-5" dirty="0"/>
              <a:t>and</a:t>
            </a:r>
            <a:r>
              <a:rPr spc="-45" dirty="0"/>
              <a:t> </a:t>
            </a:r>
            <a:r>
              <a:rPr spc="-5" dirty="0"/>
              <a:t>Len  </a:t>
            </a:r>
            <a:r>
              <a:rPr dirty="0"/>
              <a:t>Adleman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4863" y="2874340"/>
            <a:ext cx="8536737" cy="2875082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353695" marR="431800" indent="-341630">
              <a:lnSpc>
                <a:spcPts val="2910"/>
              </a:lnSpc>
              <a:spcBef>
                <a:spcPts val="375"/>
              </a:spcBef>
              <a:buChar char="•"/>
              <a:tabLst>
                <a:tab pos="353695" algn="l"/>
                <a:tab pos="354330" algn="l"/>
              </a:tabLst>
            </a:pPr>
            <a:r>
              <a:rPr sz="2600" dirty="0">
                <a:latin typeface="Arial"/>
                <a:cs typeface="Arial"/>
              </a:rPr>
              <a:t>Read about public-key cryptography in 1976</a:t>
            </a:r>
            <a:r>
              <a:rPr sz="2600" spc="-45" dirty="0">
                <a:latin typeface="Arial"/>
                <a:cs typeface="Arial"/>
              </a:rPr>
              <a:t> </a:t>
            </a:r>
            <a:r>
              <a:rPr sz="2600" dirty="0">
                <a:latin typeface="Arial"/>
                <a:cs typeface="Arial"/>
              </a:rPr>
              <a:t>article  by </a:t>
            </a:r>
            <a:r>
              <a:rPr sz="2600" spc="-5" dirty="0">
                <a:latin typeface="Arial"/>
                <a:cs typeface="Arial"/>
              </a:rPr>
              <a:t>Diffie </a:t>
            </a:r>
            <a:r>
              <a:rPr sz="2600" dirty="0">
                <a:latin typeface="Arial"/>
                <a:cs typeface="Arial"/>
              </a:rPr>
              <a:t>&amp; Hellman: </a:t>
            </a:r>
            <a:r>
              <a:rPr sz="2200" i="1" spc="-5" dirty="0">
                <a:latin typeface="Arial"/>
                <a:cs typeface="Arial"/>
              </a:rPr>
              <a:t>“New directions in</a:t>
            </a:r>
            <a:r>
              <a:rPr sz="2200" i="1" spc="20" dirty="0">
                <a:latin typeface="Arial"/>
                <a:cs typeface="Arial"/>
              </a:rPr>
              <a:t> </a:t>
            </a:r>
            <a:r>
              <a:rPr sz="2200" i="1" spc="-5" dirty="0">
                <a:latin typeface="Arial"/>
                <a:cs typeface="Arial"/>
              </a:rPr>
              <a:t>cryptography</a:t>
            </a:r>
            <a:r>
              <a:rPr sz="2200" i="1" spc="-5" dirty="0" smtClean="0">
                <a:latin typeface="Arial"/>
                <a:cs typeface="Arial"/>
              </a:rPr>
              <a:t>”</a:t>
            </a:r>
            <a:r>
              <a:rPr lang="en-US" sz="2200" i="1" spc="-5" dirty="0" smtClean="0">
                <a:latin typeface="Arial"/>
                <a:cs typeface="Arial"/>
              </a:rPr>
              <a:t>.</a:t>
            </a:r>
            <a:endParaRPr sz="22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20"/>
              </a:spcBef>
              <a:buChar char="•"/>
              <a:tabLst>
                <a:tab pos="353695" algn="l"/>
                <a:tab pos="354330" algn="l"/>
              </a:tabLst>
            </a:pPr>
            <a:r>
              <a:rPr sz="2600" dirty="0">
                <a:latin typeface="Arial"/>
                <a:cs typeface="Arial"/>
              </a:rPr>
              <a:t>Intrigued, they worked on finding a practical</a:t>
            </a:r>
            <a:r>
              <a:rPr sz="2600" spc="-50" dirty="0">
                <a:latin typeface="Arial"/>
                <a:cs typeface="Arial"/>
              </a:rPr>
              <a:t> </a:t>
            </a:r>
            <a:r>
              <a:rPr sz="2600" dirty="0" smtClean="0">
                <a:latin typeface="Arial"/>
                <a:cs typeface="Arial"/>
              </a:rPr>
              <a:t>algorithm</a:t>
            </a:r>
            <a:r>
              <a:rPr lang="en-US" sz="2600" dirty="0" smtClean="0">
                <a:latin typeface="Arial"/>
                <a:cs typeface="Arial"/>
              </a:rPr>
              <a:t>.</a:t>
            </a:r>
            <a:endParaRPr sz="2600" dirty="0">
              <a:latin typeface="Arial"/>
              <a:cs typeface="Arial"/>
            </a:endParaRPr>
          </a:p>
          <a:p>
            <a:pPr marL="353695" marR="5080" indent="-341630">
              <a:lnSpc>
                <a:spcPct val="92900"/>
              </a:lnSpc>
              <a:spcBef>
                <a:spcPts val="605"/>
              </a:spcBef>
              <a:buChar char="•"/>
              <a:tabLst>
                <a:tab pos="353695" algn="l"/>
                <a:tab pos="354330" algn="l"/>
              </a:tabLst>
            </a:pPr>
            <a:r>
              <a:rPr sz="2600" dirty="0">
                <a:latin typeface="Arial"/>
                <a:cs typeface="Arial"/>
              </a:rPr>
              <a:t>Spent several months in 1976 to re-invent the method  for non-secret/public-key encryption discovered by  Clifford </a:t>
            </a:r>
            <a:r>
              <a:rPr sz="2600" spc="5" dirty="0">
                <a:latin typeface="Arial"/>
                <a:cs typeface="Arial"/>
              </a:rPr>
              <a:t>Cocks </a:t>
            </a:r>
            <a:r>
              <a:rPr sz="2600" dirty="0">
                <a:latin typeface="Arial"/>
                <a:cs typeface="Arial"/>
              </a:rPr>
              <a:t>3 years</a:t>
            </a:r>
            <a:r>
              <a:rPr sz="2600" spc="-60" dirty="0">
                <a:latin typeface="Arial"/>
                <a:cs typeface="Arial"/>
              </a:rPr>
              <a:t> </a:t>
            </a:r>
            <a:r>
              <a:rPr sz="2600" dirty="0" smtClean="0">
                <a:latin typeface="Arial"/>
                <a:cs typeface="Arial"/>
              </a:rPr>
              <a:t>earlier</a:t>
            </a:r>
            <a:r>
              <a:rPr lang="en-US" sz="2600" dirty="0" smtClean="0">
                <a:latin typeface="Arial"/>
                <a:cs typeface="Arial"/>
              </a:rPr>
              <a:t>.</a:t>
            </a:r>
            <a:endParaRPr sz="26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85"/>
              </a:spcBef>
              <a:buChar char="•"/>
              <a:tabLst>
                <a:tab pos="353695" algn="l"/>
                <a:tab pos="354330" algn="l"/>
              </a:tabLst>
            </a:pPr>
            <a:r>
              <a:rPr sz="2600" dirty="0">
                <a:latin typeface="Arial"/>
                <a:cs typeface="Arial"/>
              </a:rPr>
              <a:t>Named RSA</a:t>
            </a:r>
            <a:r>
              <a:rPr sz="2600" spc="-20" dirty="0">
                <a:latin typeface="Arial"/>
                <a:cs typeface="Arial"/>
              </a:rPr>
              <a:t> </a:t>
            </a:r>
            <a:r>
              <a:rPr sz="2600" dirty="0" smtClean="0">
                <a:latin typeface="Arial"/>
                <a:cs typeface="Arial"/>
              </a:rPr>
              <a:t>algorithm</a:t>
            </a:r>
            <a:r>
              <a:rPr lang="en-US" sz="2600" dirty="0" smtClean="0">
                <a:latin typeface="Arial"/>
                <a:cs typeface="Arial"/>
              </a:rPr>
              <a:t>.</a:t>
            </a:r>
            <a:endParaRPr sz="260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48383" y="1412747"/>
            <a:ext cx="1007364" cy="1293876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784091" y="1397508"/>
            <a:ext cx="1004315" cy="1328927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443471" y="1412747"/>
            <a:ext cx="858012" cy="1348739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17</a:t>
            </a:fld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9367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RSA parametre (textbook</a:t>
            </a:r>
            <a:r>
              <a:rPr spc="5" dirty="0"/>
              <a:t> </a:t>
            </a:r>
            <a:r>
              <a:rPr dirty="0"/>
              <a:t>version)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5414" y="1515618"/>
            <a:ext cx="7891780" cy="16173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3695" indent="-341630">
              <a:lnSpc>
                <a:spcPts val="2315"/>
              </a:lnSpc>
              <a:spcBef>
                <a:spcPts val="105"/>
              </a:spcBef>
              <a:buChar char="•"/>
              <a:tabLst>
                <a:tab pos="353695" algn="l"/>
                <a:tab pos="354330" algn="l"/>
              </a:tabLst>
            </a:pPr>
            <a:r>
              <a:rPr sz="2000" dirty="0">
                <a:latin typeface="Arial"/>
                <a:cs typeface="Arial"/>
              </a:rPr>
              <a:t>Bob generates two large prime numbers </a:t>
            </a:r>
            <a:r>
              <a:rPr sz="2000" i="1" dirty="0">
                <a:latin typeface="Arial"/>
                <a:cs typeface="Arial"/>
              </a:rPr>
              <a:t>p </a:t>
            </a:r>
            <a:r>
              <a:rPr sz="2000" dirty="0">
                <a:latin typeface="Arial"/>
                <a:cs typeface="Arial"/>
              </a:rPr>
              <a:t>and </a:t>
            </a:r>
            <a:r>
              <a:rPr sz="2000" i="1" dirty="0">
                <a:latin typeface="Arial"/>
                <a:cs typeface="Arial"/>
              </a:rPr>
              <a:t>q </a:t>
            </a:r>
            <a:r>
              <a:rPr sz="2000" dirty="0">
                <a:latin typeface="Arial"/>
                <a:cs typeface="Arial"/>
              </a:rPr>
              <a:t>and computes </a:t>
            </a:r>
            <a:r>
              <a:rPr sz="2000" i="1" dirty="0">
                <a:latin typeface="Arial"/>
                <a:cs typeface="Arial"/>
              </a:rPr>
              <a:t>n</a:t>
            </a:r>
            <a:r>
              <a:rPr sz="2000" i="1" spc="-2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=</a:t>
            </a:r>
          </a:p>
          <a:p>
            <a:pPr marL="353695">
              <a:lnSpc>
                <a:spcPts val="2315"/>
              </a:lnSpc>
            </a:pPr>
            <a:r>
              <a:rPr sz="2000" i="1" dirty="0">
                <a:latin typeface="Arial"/>
                <a:cs typeface="Arial"/>
              </a:rPr>
              <a:t>p</a:t>
            </a:r>
            <a:r>
              <a:rPr sz="2000" dirty="0">
                <a:latin typeface="Arial"/>
                <a:cs typeface="Arial"/>
              </a:rPr>
              <a:t>·</a:t>
            </a:r>
            <a:r>
              <a:rPr sz="2000" i="1" dirty="0">
                <a:latin typeface="Arial"/>
                <a:cs typeface="Arial"/>
              </a:rPr>
              <a:t>q</a:t>
            </a:r>
            <a:r>
              <a:rPr sz="1600" i="1" dirty="0">
                <a:latin typeface="Arial"/>
                <a:cs typeface="Arial"/>
              </a:rPr>
              <a:t>.</a:t>
            </a:r>
            <a:endParaRPr sz="16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30"/>
              </a:spcBef>
              <a:buChar char="•"/>
              <a:tabLst>
                <a:tab pos="353695" algn="l"/>
                <a:tab pos="354330" algn="l"/>
              </a:tabLst>
            </a:pPr>
            <a:r>
              <a:rPr sz="2000" dirty="0">
                <a:latin typeface="Arial"/>
                <a:cs typeface="Arial"/>
              </a:rPr>
              <a:t>He then computes a public encryption exponent </a:t>
            </a:r>
            <a:r>
              <a:rPr sz="2000" i="1" dirty="0">
                <a:latin typeface="Arial"/>
                <a:cs typeface="Arial"/>
              </a:rPr>
              <a:t>e</a:t>
            </a:r>
            <a:r>
              <a:rPr sz="2000" dirty="0">
                <a:latin typeface="Arial"/>
                <a:cs typeface="Arial"/>
              </a:rPr>
              <a:t>, such</a:t>
            </a:r>
            <a:r>
              <a:rPr sz="2000" spc="-1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that</a:t>
            </a:r>
          </a:p>
          <a:p>
            <a:pPr marL="353695" indent="-341630">
              <a:lnSpc>
                <a:spcPts val="2315"/>
              </a:lnSpc>
              <a:spcBef>
                <a:spcPts val="430"/>
              </a:spcBef>
              <a:buChar char="•"/>
              <a:tabLst>
                <a:tab pos="353695" algn="l"/>
                <a:tab pos="354330" algn="l"/>
              </a:tabLst>
            </a:pPr>
            <a:r>
              <a:rPr sz="2000" dirty="0">
                <a:latin typeface="Arial"/>
                <a:cs typeface="Arial"/>
              </a:rPr>
              <a:t>(</a:t>
            </a:r>
            <a:r>
              <a:rPr sz="2000" i="1" dirty="0">
                <a:latin typeface="Arial"/>
                <a:cs typeface="Arial"/>
              </a:rPr>
              <a:t>e</a:t>
            </a:r>
            <a:r>
              <a:rPr sz="2000" dirty="0">
                <a:latin typeface="Arial"/>
                <a:cs typeface="Arial"/>
              </a:rPr>
              <a:t>, </a:t>
            </a:r>
            <a:r>
              <a:rPr sz="2000" spc="-5" dirty="0">
                <a:latin typeface="Arial"/>
                <a:cs typeface="Arial"/>
              </a:rPr>
              <a:t>(</a:t>
            </a:r>
            <a:r>
              <a:rPr sz="2000" i="1" spc="-5" dirty="0">
                <a:latin typeface="Arial"/>
                <a:cs typeface="Arial"/>
              </a:rPr>
              <a:t>p</a:t>
            </a:r>
            <a:r>
              <a:rPr sz="2000" spc="-5" dirty="0">
                <a:latin typeface="Arial"/>
                <a:cs typeface="Arial"/>
              </a:rPr>
              <a:t>-1)(</a:t>
            </a:r>
            <a:r>
              <a:rPr sz="2000" i="1" spc="-5" dirty="0">
                <a:latin typeface="Arial"/>
                <a:cs typeface="Arial"/>
              </a:rPr>
              <a:t>q</a:t>
            </a:r>
            <a:r>
              <a:rPr sz="2000" spc="-5" dirty="0">
                <a:latin typeface="Arial"/>
                <a:cs typeface="Arial"/>
              </a:rPr>
              <a:t>-1)) </a:t>
            </a:r>
            <a:r>
              <a:rPr sz="2000" dirty="0">
                <a:latin typeface="Arial"/>
                <a:cs typeface="Arial"/>
              </a:rPr>
              <a:t>) = 1 and computes the corresponding</a:t>
            </a:r>
            <a:r>
              <a:rPr sz="2000" spc="-1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decryption</a:t>
            </a:r>
          </a:p>
          <a:p>
            <a:pPr marL="353695">
              <a:lnSpc>
                <a:spcPts val="2315"/>
              </a:lnSpc>
              <a:tabLst>
                <a:tab pos="1947545" algn="l"/>
              </a:tabLst>
            </a:pPr>
            <a:r>
              <a:rPr sz="2000" dirty="0">
                <a:latin typeface="Arial"/>
                <a:cs typeface="Arial"/>
              </a:rPr>
              <a:t>exsponent</a:t>
            </a:r>
            <a:r>
              <a:rPr sz="2000" spc="-2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d</a:t>
            </a:r>
            <a:r>
              <a:rPr sz="2000" dirty="0">
                <a:latin typeface="Arial"/>
                <a:cs typeface="Arial"/>
              </a:rPr>
              <a:t>,	by</a:t>
            </a:r>
            <a:r>
              <a:rPr sz="2000" spc="-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solving: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086861" y="3158489"/>
            <a:ext cx="2971800" cy="685800"/>
          </a:xfrm>
          <a:prstGeom prst="rect">
            <a:avLst/>
          </a:prstGeom>
          <a:solidFill>
            <a:srgbClr val="FFFF00"/>
          </a:solidFill>
          <a:ln w="28955">
            <a:solidFill>
              <a:srgbClr val="000000"/>
            </a:solidFill>
          </a:ln>
        </p:spPr>
        <p:txBody>
          <a:bodyPr vert="horz" wrap="square" lIns="0" tIns="168910" rIns="0" bIns="0" rtlCol="0">
            <a:spAutoFit/>
          </a:bodyPr>
          <a:lstStyle/>
          <a:p>
            <a:pPr marL="120650">
              <a:lnSpc>
                <a:spcPct val="100000"/>
              </a:lnSpc>
              <a:spcBef>
                <a:spcPts val="1330"/>
              </a:spcBef>
            </a:pPr>
            <a:r>
              <a:rPr sz="2000" i="1" dirty="0">
                <a:latin typeface="Arial"/>
                <a:cs typeface="Arial"/>
              </a:rPr>
              <a:t>d</a:t>
            </a:r>
            <a:r>
              <a:rPr sz="2000" dirty="0">
                <a:latin typeface="Arial"/>
                <a:cs typeface="Arial"/>
              </a:rPr>
              <a:t>·</a:t>
            </a:r>
            <a:r>
              <a:rPr sz="2000" i="1" dirty="0">
                <a:latin typeface="Arial"/>
                <a:cs typeface="Arial"/>
              </a:rPr>
              <a:t>e </a:t>
            </a:r>
            <a:r>
              <a:rPr sz="2000" dirty="0">
                <a:latin typeface="Symbol"/>
                <a:cs typeface="Symbol"/>
              </a:rPr>
              <a:t>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Arial"/>
                <a:cs typeface="Arial"/>
              </a:rPr>
              <a:t>1 (mod (</a:t>
            </a:r>
            <a:r>
              <a:rPr sz="2000" i="1" dirty="0">
                <a:latin typeface="Arial"/>
                <a:cs typeface="Arial"/>
              </a:rPr>
              <a:t>p</a:t>
            </a:r>
            <a:r>
              <a:rPr sz="2000" dirty="0">
                <a:latin typeface="Arial"/>
                <a:cs typeface="Arial"/>
              </a:rPr>
              <a:t>-1)(</a:t>
            </a:r>
            <a:r>
              <a:rPr sz="2000" i="1" dirty="0">
                <a:latin typeface="Arial"/>
                <a:cs typeface="Arial"/>
              </a:rPr>
              <a:t>q</a:t>
            </a:r>
            <a:r>
              <a:rPr sz="2000" dirty="0">
                <a:latin typeface="Arial"/>
                <a:cs typeface="Arial"/>
              </a:rPr>
              <a:t>-1)</a:t>
            </a:r>
            <a:r>
              <a:rPr sz="2000" spc="-12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20014" y="4033215"/>
            <a:ext cx="8096884" cy="6153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79095" indent="-341630">
              <a:lnSpc>
                <a:spcPts val="2315"/>
              </a:lnSpc>
              <a:spcBef>
                <a:spcPts val="105"/>
              </a:spcBef>
              <a:buChar char="•"/>
              <a:tabLst>
                <a:tab pos="379095" algn="l"/>
                <a:tab pos="379730" algn="l"/>
              </a:tabLst>
            </a:pPr>
            <a:r>
              <a:rPr sz="2000" spc="-5" dirty="0">
                <a:latin typeface="Arial"/>
                <a:cs typeface="Arial"/>
              </a:rPr>
              <a:t>Bob’s public </a:t>
            </a:r>
            <a:r>
              <a:rPr sz="2000" dirty="0">
                <a:latin typeface="Arial"/>
                <a:cs typeface="Arial"/>
              </a:rPr>
              <a:t>key </a:t>
            </a:r>
            <a:r>
              <a:rPr sz="2000" spc="-5" dirty="0">
                <a:latin typeface="Arial"/>
                <a:cs typeface="Arial"/>
              </a:rPr>
              <a:t>is the pair </a:t>
            </a:r>
            <a:r>
              <a:rPr sz="2000" spc="10" dirty="0">
                <a:latin typeface="Arial"/>
                <a:cs typeface="Arial"/>
              </a:rPr>
              <a:t>P</a:t>
            </a:r>
            <a:r>
              <a:rPr sz="1950" spc="15" baseline="-21367" dirty="0">
                <a:latin typeface="Arial"/>
                <a:cs typeface="Arial"/>
              </a:rPr>
              <a:t>B </a:t>
            </a:r>
            <a:r>
              <a:rPr sz="2000" dirty="0">
                <a:latin typeface="Arial"/>
                <a:cs typeface="Arial"/>
              </a:rPr>
              <a:t>= (</a:t>
            </a:r>
            <a:r>
              <a:rPr sz="2000" i="1" dirty="0">
                <a:latin typeface="Arial"/>
                <a:cs typeface="Arial"/>
              </a:rPr>
              <a:t>e</a:t>
            </a:r>
            <a:r>
              <a:rPr sz="2000" dirty="0">
                <a:latin typeface="Arial"/>
                <a:cs typeface="Arial"/>
              </a:rPr>
              <a:t>, </a:t>
            </a:r>
            <a:r>
              <a:rPr sz="2000" i="1" dirty="0">
                <a:latin typeface="Arial"/>
                <a:cs typeface="Arial"/>
              </a:rPr>
              <a:t>n</a:t>
            </a:r>
            <a:r>
              <a:rPr sz="2000" dirty="0">
                <a:latin typeface="Arial"/>
                <a:cs typeface="Arial"/>
              </a:rPr>
              <a:t>) and the corresponding</a:t>
            </a:r>
            <a:r>
              <a:rPr sz="2000" spc="-32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private</a:t>
            </a:r>
            <a:endParaRPr sz="2000">
              <a:latin typeface="Arial"/>
              <a:cs typeface="Arial"/>
            </a:endParaRPr>
          </a:p>
          <a:p>
            <a:pPr marL="379095">
              <a:lnSpc>
                <a:spcPts val="2315"/>
              </a:lnSpc>
            </a:pPr>
            <a:r>
              <a:rPr sz="2000" dirty="0">
                <a:latin typeface="Arial"/>
                <a:cs typeface="Arial"/>
              </a:rPr>
              <a:t>and secret key is </a:t>
            </a:r>
            <a:r>
              <a:rPr sz="2000" spc="10" dirty="0">
                <a:latin typeface="Arial"/>
                <a:cs typeface="Arial"/>
              </a:rPr>
              <a:t>S</a:t>
            </a:r>
            <a:r>
              <a:rPr sz="1950" spc="15" baseline="-21367" dirty="0">
                <a:latin typeface="Arial"/>
                <a:cs typeface="Arial"/>
              </a:rPr>
              <a:t>B </a:t>
            </a:r>
            <a:r>
              <a:rPr sz="2000" dirty="0">
                <a:latin typeface="Arial"/>
                <a:cs typeface="Arial"/>
              </a:rPr>
              <a:t>= (</a:t>
            </a:r>
            <a:r>
              <a:rPr sz="2000" i="1" dirty="0">
                <a:latin typeface="Arial"/>
                <a:cs typeface="Arial"/>
              </a:rPr>
              <a:t>d</a:t>
            </a:r>
            <a:r>
              <a:rPr sz="2000" dirty="0">
                <a:latin typeface="Arial"/>
                <a:cs typeface="Arial"/>
              </a:rPr>
              <a:t>,</a:t>
            </a:r>
            <a:r>
              <a:rPr sz="2000" spc="-33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n</a:t>
            </a:r>
            <a:r>
              <a:rPr sz="2000" dirty="0">
                <a:latin typeface="Arial"/>
                <a:cs typeface="Arial"/>
              </a:rPr>
              <a:t>).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91561" y="4883658"/>
            <a:ext cx="3962400" cy="1066800"/>
          </a:xfrm>
          <a:prstGeom prst="rect">
            <a:avLst/>
          </a:prstGeom>
          <a:solidFill>
            <a:srgbClr val="FFFF00"/>
          </a:solidFill>
          <a:ln w="28955">
            <a:solidFill>
              <a:srgbClr val="000000"/>
            </a:solidFill>
          </a:ln>
        </p:spPr>
        <p:txBody>
          <a:bodyPr vert="horz" wrap="square" lIns="0" tIns="111125" rIns="0" bIns="0" rtlCol="0">
            <a:spAutoFit/>
          </a:bodyPr>
          <a:lstStyle/>
          <a:p>
            <a:pPr marL="441959" marR="436880" indent="7620">
              <a:lnSpc>
                <a:spcPct val="118000"/>
              </a:lnSpc>
              <a:spcBef>
                <a:spcPts val="875"/>
              </a:spcBef>
            </a:pPr>
            <a:r>
              <a:rPr sz="2000" dirty="0">
                <a:latin typeface="Arial"/>
                <a:cs typeface="Arial"/>
              </a:rPr>
              <a:t>Encryption: C = </a:t>
            </a:r>
            <a:r>
              <a:rPr sz="2000" spc="10" dirty="0">
                <a:latin typeface="Arial"/>
                <a:cs typeface="Arial"/>
              </a:rPr>
              <a:t>M</a:t>
            </a:r>
            <a:r>
              <a:rPr sz="1950" i="1" spc="15" baseline="25641" dirty="0">
                <a:latin typeface="Arial"/>
                <a:cs typeface="Arial"/>
              </a:rPr>
              <a:t>e </a:t>
            </a:r>
            <a:r>
              <a:rPr sz="2000" dirty="0">
                <a:latin typeface="Arial"/>
                <a:cs typeface="Arial"/>
              </a:rPr>
              <a:t>(mod </a:t>
            </a:r>
            <a:r>
              <a:rPr sz="2000" i="1" dirty="0">
                <a:latin typeface="Arial"/>
                <a:cs typeface="Arial"/>
              </a:rPr>
              <a:t>n</a:t>
            </a:r>
            <a:r>
              <a:rPr sz="2000" dirty="0">
                <a:latin typeface="Arial"/>
                <a:cs typeface="Arial"/>
              </a:rPr>
              <a:t>)  Decryption: M = </a:t>
            </a:r>
            <a:r>
              <a:rPr sz="2000" spc="15" dirty="0">
                <a:latin typeface="Arial"/>
                <a:cs typeface="Arial"/>
              </a:rPr>
              <a:t>C</a:t>
            </a:r>
            <a:r>
              <a:rPr sz="1950" i="1" spc="22" baseline="25641" dirty="0">
                <a:latin typeface="Arial"/>
                <a:cs typeface="Arial"/>
              </a:rPr>
              <a:t>d </a:t>
            </a:r>
            <a:r>
              <a:rPr sz="2000" dirty="0">
                <a:latin typeface="Arial"/>
                <a:cs typeface="Arial"/>
              </a:rPr>
              <a:t>(mod</a:t>
            </a:r>
            <a:r>
              <a:rPr sz="2000" spc="-37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n</a:t>
            </a:r>
            <a:r>
              <a:rPr sz="2000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5572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RSA toy</a:t>
            </a:r>
            <a:r>
              <a:rPr spc="-35" dirty="0"/>
              <a:t> </a:t>
            </a:r>
            <a:r>
              <a:rPr spc="-5" dirty="0"/>
              <a:t>example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81000" y="1517090"/>
            <a:ext cx="7922895" cy="4318000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417195" indent="-341630">
              <a:lnSpc>
                <a:spcPct val="100000"/>
              </a:lnSpc>
              <a:spcBef>
                <a:spcPts val="430"/>
              </a:spcBef>
              <a:buChar char="•"/>
              <a:tabLst>
                <a:tab pos="417195" algn="l"/>
                <a:tab pos="417830" algn="l"/>
              </a:tabLst>
            </a:pPr>
            <a:r>
              <a:rPr sz="2000" dirty="0">
                <a:latin typeface="Arial"/>
                <a:cs typeface="Arial"/>
              </a:rPr>
              <a:t>Set </a:t>
            </a:r>
            <a:r>
              <a:rPr sz="2000" i="1" dirty="0">
                <a:latin typeface="Arial"/>
                <a:cs typeface="Arial"/>
              </a:rPr>
              <a:t>p </a:t>
            </a:r>
            <a:r>
              <a:rPr sz="2000" dirty="0">
                <a:latin typeface="Arial"/>
                <a:cs typeface="Arial"/>
              </a:rPr>
              <a:t>= 157, </a:t>
            </a:r>
            <a:r>
              <a:rPr sz="2000" i="1" dirty="0">
                <a:latin typeface="Arial"/>
                <a:cs typeface="Arial"/>
              </a:rPr>
              <a:t>q </a:t>
            </a:r>
            <a:r>
              <a:rPr sz="2000" dirty="0">
                <a:latin typeface="Arial"/>
                <a:cs typeface="Arial"/>
              </a:rPr>
              <a:t>= 223. Then </a:t>
            </a:r>
            <a:r>
              <a:rPr sz="2000" i="1" dirty="0">
                <a:latin typeface="Arial"/>
                <a:cs typeface="Arial"/>
              </a:rPr>
              <a:t>n </a:t>
            </a:r>
            <a:r>
              <a:rPr sz="2000" dirty="0">
                <a:latin typeface="Arial"/>
                <a:cs typeface="Arial"/>
              </a:rPr>
              <a:t>= </a:t>
            </a:r>
            <a:r>
              <a:rPr sz="2000" i="1" dirty="0">
                <a:latin typeface="Arial"/>
                <a:cs typeface="Arial"/>
              </a:rPr>
              <a:t>p</a:t>
            </a:r>
            <a:r>
              <a:rPr sz="2000" dirty="0">
                <a:latin typeface="Arial"/>
                <a:cs typeface="Arial"/>
              </a:rPr>
              <a:t>·</a:t>
            </a:r>
            <a:r>
              <a:rPr sz="2000" i="1" dirty="0">
                <a:latin typeface="Arial"/>
                <a:cs typeface="Arial"/>
              </a:rPr>
              <a:t>q </a:t>
            </a:r>
            <a:r>
              <a:rPr sz="2000" dirty="0">
                <a:latin typeface="Arial"/>
                <a:cs typeface="Arial"/>
              </a:rPr>
              <a:t>=157 · 223 = 35011</a:t>
            </a:r>
            <a:r>
              <a:rPr sz="2000" spc="-26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and</a:t>
            </a:r>
            <a:endParaRPr sz="2000">
              <a:latin typeface="Arial"/>
              <a:cs typeface="Arial"/>
            </a:endParaRPr>
          </a:p>
          <a:p>
            <a:pPr marL="476884">
              <a:lnSpc>
                <a:spcPct val="100000"/>
              </a:lnSpc>
              <a:spcBef>
                <a:spcPts val="335"/>
              </a:spcBef>
            </a:pPr>
            <a:r>
              <a:rPr sz="2000" dirty="0">
                <a:latin typeface="Arial"/>
                <a:cs typeface="Arial"/>
              </a:rPr>
              <a:t>(</a:t>
            </a:r>
            <a:r>
              <a:rPr sz="2000" i="1" dirty="0">
                <a:latin typeface="Arial"/>
                <a:cs typeface="Arial"/>
              </a:rPr>
              <a:t>p</a:t>
            </a:r>
            <a:r>
              <a:rPr sz="2000" dirty="0">
                <a:latin typeface="Arial"/>
                <a:cs typeface="Arial"/>
              </a:rPr>
              <a:t>-1)(</a:t>
            </a:r>
            <a:r>
              <a:rPr sz="2000" i="1" dirty="0">
                <a:latin typeface="Arial"/>
                <a:cs typeface="Arial"/>
              </a:rPr>
              <a:t>q</a:t>
            </a:r>
            <a:r>
              <a:rPr sz="2000" dirty="0">
                <a:latin typeface="Arial"/>
                <a:cs typeface="Arial"/>
              </a:rPr>
              <a:t>-1) = 156 ·222 =</a:t>
            </a:r>
            <a:r>
              <a:rPr sz="2000" spc="-1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34632</a:t>
            </a:r>
            <a:endParaRPr sz="20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spcBef>
                <a:spcPts val="434"/>
              </a:spcBef>
              <a:buChar char="•"/>
              <a:tabLst>
                <a:tab pos="417195" algn="l"/>
                <a:tab pos="417830" algn="l"/>
                <a:tab pos="938530" algn="l"/>
              </a:tabLst>
            </a:pPr>
            <a:r>
              <a:rPr sz="2000" dirty="0">
                <a:latin typeface="Arial"/>
                <a:cs typeface="Arial"/>
              </a:rPr>
              <a:t>Set	encryption exponent: </a:t>
            </a:r>
            <a:r>
              <a:rPr sz="2000" i="1" dirty="0">
                <a:latin typeface="Arial"/>
                <a:cs typeface="Arial"/>
              </a:rPr>
              <a:t>e </a:t>
            </a:r>
            <a:r>
              <a:rPr sz="2000" dirty="0">
                <a:latin typeface="Arial"/>
                <a:cs typeface="Arial"/>
              </a:rPr>
              <a:t>= 14213 {gcd(34632,14213) =</a:t>
            </a:r>
            <a:r>
              <a:rPr sz="2000" spc="-2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1}</a:t>
            </a:r>
            <a:endParaRPr sz="20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spcBef>
                <a:spcPts val="434"/>
              </a:spcBef>
              <a:buChar char="•"/>
              <a:tabLst>
                <a:tab pos="417195" algn="l"/>
                <a:tab pos="417830" algn="l"/>
              </a:tabLst>
            </a:pPr>
            <a:r>
              <a:rPr sz="2000" dirty="0">
                <a:latin typeface="Arial"/>
                <a:cs typeface="Arial"/>
              </a:rPr>
              <a:t>Public key: (14213,</a:t>
            </a:r>
            <a:r>
              <a:rPr sz="2000" spc="-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35011)</a:t>
            </a:r>
            <a:endParaRPr sz="20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spcBef>
                <a:spcPts val="430"/>
              </a:spcBef>
              <a:buChar char="•"/>
              <a:tabLst>
                <a:tab pos="417195" algn="l"/>
                <a:tab pos="417830" algn="l"/>
              </a:tabLst>
            </a:pPr>
            <a:r>
              <a:rPr sz="2000" dirty="0">
                <a:latin typeface="Arial"/>
                <a:cs typeface="Arial"/>
              </a:rPr>
              <a:t>Compute: </a:t>
            </a:r>
            <a:r>
              <a:rPr sz="2000" i="1" dirty="0">
                <a:latin typeface="Arial"/>
                <a:cs typeface="Arial"/>
              </a:rPr>
              <a:t>d </a:t>
            </a:r>
            <a:r>
              <a:rPr sz="2000" dirty="0">
                <a:latin typeface="Arial"/>
                <a:cs typeface="Arial"/>
              </a:rPr>
              <a:t>= </a:t>
            </a:r>
            <a:r>
              <a:rPr sz="2000" i="1" dirty="0">
                <a:latin typeface="Arial"/>
                <a:cs typeface="Arial"/>
              </a:rPr>
              <a:t>e </a:t>
            </a:r>
            <a:r>
              <a:rPr sz="1950" spc="15" baseline="25641" dirty="0">
                <a:latin typeface="Arial"/>
                <a:cs typeface="Arial"/>
              </a:rPr>
              <a:t>-1 </a:t>
            </a:r>
            <a:r>
              <a:rPr sz="2000" dirty="0">
                <a:latin typeface="Arial"/>
                <a:cs typeface="Arial"/>
              </a:rPr>
              <a:t>= 14213 </a:t>
            </a:r>
            <a:r>
              <a:rPr sz="1950" spc="15" baseline="25641" dirty="0">
                <a:latin typeface="Arial"/>
                <a:cs typeface="Arial"/>
              </a:rPr>
              <a:t>-1 </a:t>
            </a:r>
            <a:r>
              <a:rPr sz="2000" dirty="0">
                <a:latin typeface="Arial"/>
                <a:cs typeface="Arial"/>
              </a:rPr>
              <a:t>(mod 34632) =</a:t>
            </a:r>
            <a:r>
              <a:rPr sz="2000" spc="-1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31613</a:t>
            </a:r>
            <a:endParaRPr sz="20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spcBef>
                <a:spcPts val="434"/>
              </a:spcBef>
              <a:buClr>
                <a:srgbClr val="000000"/>
              </a:buClr>
              <a:buChar char="•"/>
              <a:tabLst>
                <a:tab pos="417195" algn="l"/>
                <a:tab pos="417830" algn="l"/>
              </a:tabLst>
            </a:pPr>
            <a:r>
              <a:rPr sz="2000" dirty="0">
                <a:solidFill>
                  <a:srgbClr val="FF0000"/>
                </a:solidFill>
                <a:latin typeface="Arial"/>
                <a:cs typeface="Arial"/>
              </a:rPr>
              <a:t>Private key: (31613</a:t>
            </a:r>
            <a:r>
              <a:rPr sz="2000" dirty="0">
                <a:latin typeface="Arial"/>
                <a:cs typeface="Arial"/>
              </a:rPr>
              <a:t>,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35011)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"/>
              <a:buChar char="•"/>
            </a:pPr>
            <a:endParaRPr sz="28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buChar char="•"/>
              <a:tabLst>
                <a:tab pos="417195" algn="l"/>
                <a:tab pos="417830" algn="l"/>
              </a:tabLst>
            </a:pPr>
            <a:r>
              <a:rPr sz="20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Encryption:</a:t>
            </a:r>
            <a:endParaRPr sz="20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spcBef>
                <a:spcPts val="430"/>
              </a:spcBef>
              <a:buChar char="•"/>
              <a:tabLst>
                <a:tab pos="417195" algn="l"/>
                <a:tab pos="417830" algn="l"/>
              </a:tabLst>
            </a:pPr>
            <a:r>
              <a:rPr sz="2000" dirty="0">
                <a:latin typeface="Arial"/>
                <a:cs typeface="Arial"/>
              </a:rPr>
              <a:t>Plaintext M = 19726, then C = </a:t>
            </a:r>
            <a:r>
              <a:rPr sz="2000" spc="10" dirty="0">
                <a:latin typeface="Arial"/>
                <a:cs typeface="Arial"/>
              </a:rPr>
              <a:t>19726</a:t>
            </a:r>
            <a:r>
              <a:rPr sz="1950" spc="15" baseline="25641" dirty="0">
                <a:latin typeface="Arial"/>
                <a:cs typeface="Arial"/>
              </a:rPr>
              <a:t>14213 </a:t>
            </a:r>
            <a:r>
              <a:rPr sz="2000" dirty="0">
                <a:latin typeface="Arial"/>
                <a:cs typeface="Arial"/>
              </a:rPr>
              <a:t>(mod 35011) =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32986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Font typeface="Arial"/>
              <a:buChar char="•"/>
            </a:pPr>
            <a:endParaRPr sz="28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buChar char="•"/>
              <a:tabLst>
                <a:tab pos="417195" algn="l"/>
                <a:tab pos="417830" algn="l"/>
              </a:tabLst>
            </a:pPr>
            <a:r>
              <a:rPr sz="20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Decryption:</a:t>
            </a:r>
            <a:endParaRPr sz="20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spcBef>
                <a:spcPts val="430"/>
              </a:spcBef>
              <a:buChar char="•"/>
              <a:tabLst>
                <a:tab pos="417195" algn="l"/>
                <a:tab pos="417830" algn="l"/>
              </a:tabLst>
            </a:pPr>
            <a:r>
              <a:rPr sz="2000" dirty="0">
                <a:latin typeface="Arial"/>
                <a:cs typeface="Arial"/>
              </a:rPr>
              <a:t>Cipherertext C = 32986, then M = </a:t>
            </a:r>
            <a:r>
              <a:rPr sz="2000" spc="5" dirty="0">
                <a:latin typeface="Arial"/>
                <a:cs typeface="Arial"/>
              </a:rPr>
              <a:t>32986</a:t>
            </a:r>
            <a:r>
              <a:rPr sz="1950" spc="7" baseline="25641" dirty="0">
                <a:latin typeface="Arial"/>
                <a:cs typeface="Arial"/>
              </a:rPr>
              <a:t>31613</a:t>
            </a:r>
            <a:r>
              <a:rPr sz="2000" spc="5" dirty="0">
                <a:latin typeface="Arial"/>
                <a:cs typeface="Arial"/>
              </a:rPr>
              <a:t>(mod </a:t>
            </a:r>
            <a:r>
              <a:rPr sz="2000" dirty="0">
                <a:latin typeface="Arial"/>
                <a:cs typeface="Arial"/>
              </a:rPr>
              <a:t>35011) =</a:t>
            </a:r>
            <a:r>
              <a:rPr sz="2000" spc="-229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19726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493013"/>
            <a:ext cx="589470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5" dirty="0"/>
              <a:t>MAC and MAC</a:t>
            </a:r>
            <a:r>
              <a:rPr sz="4000" spc="-25" dirty="0"/>
              <a:t> </a:t>
            </a:r>
            <a:r>
              <a:rPr sz="4000" spc="-5" dirty="0"/>
              <a:t>algorithms</a:t>
            </a:r>
            <a:endParaRPr sz="400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02825"/>
            <a:ext cx="8547100" cy="3754233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35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MAC means two</a:t>
            </a:r>
            <a:r>
              <a:rPr sz="2800" spc="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things:</a:t>
            </a:r>
          </a:p>
          <a:p>
            <a:pPr marL="927100" lvl="1" indent="-457834">
              <a:lnSpc>
                <a:spcPct val="100000"/>
              </a:lnSpc>
              <a:spcBef>
                <a:spcPts val="225"/>
              </a:spcBef>
              <a:buAutoNum type="arabicPeriod"/>
              <a:tabLst>
                <a:tab pos="927100" algn="l"/>
                <a:tab pos="927735" algn="l"/>
              </a:tabLst>
            </a:pPr>
            <a:r>
              <a:rPr sz="2400" spc="-5" dirty="0">
                <a:latin typeface="Arial"/>
                <a:cs typeface="Arial"/>
              </a:rPr>
              <a:t>The computed message authentication code </a:t>
            </a:r>
            <a:r>
              <a:rPr sz="2400" i="1" spc="-5" dirty="0">
                <a:solidFill>
                  <a:srgbClr val="3333CC"/>
                </a:solidFill>
                <a:latin typeface="Arial"/>
                <a:cs typeface="Arial"/>
              </a:rPr>
              <a:t>h</a:t>
            </a:r>
            <a:r>
              <a:rPr sz="2400" spc="-5" dirty="0">
                <a:solidFill>
                  <a:srgbClr val="3333CC"/>
                </a:solidFill>
                <a:latin typeface="Arial"/>
                <a:cs typeface="Arial"/>
              </a:rPr>
              <a:t>(</a:t>
            </a:r>
            <a:r>
              <a:rPr sz="2400" i="1" spc="-5" dirty="0">
                <a:solidFill>
                  <a:srgbClr val="3333CC"/>
                </a:solidFill>
                <a:latin typeface="Arial"/>
                <a:cs typeface="Arial"/>
              </a:rPr>
              <a:t>M,</a:t>
            </a:r>
            <a:r>
              <a:rPr sz="2400" i="1" spc="130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2400" i="1" dirty="0" smtClean="0">
                <a:solidFill>
                  <a:srgbClr val="3333CC"/>
                </a:solidFill>
                <a:latin typeface="Arial"/>
                <a:cs typeface="Arial"/>
              </a:rPr>
              <a:t>k</a:t>
            </a:r>
            <a:r>
              <a:rPr sz="2400" dirty="0" smtClean="0">
                <a:solidFill>
                  <a:srgbClr val="3333CC"/>
                </a:solidFill>
                <a:latin typeface="Arial"/>
                <a:cs typeface="Arial"/>
              </a:rPr>
              <a:t>)</a:t>
            </a:r>
            <a:r>
              <a:rPr lang="en-US" sz="2400" dirty="0">
                <a:solidFill>
                  <a:srgbClr val="3333CC"/>
                </a:solidFill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927100" lvl="1" indent="-457834">
              <a:lnSpc>
                <a:spcPct val="100000"/>
              </a:lnSpc>
              <a:spcBef>
                <a:spcPts val="215"/>
              </a:spcBef>
              <a:buAutoNum type="arabicPeriod"/>
              <a:tabLst>
                <a:tab pos="927100" algn="l"/>
                <a:tab pos="927735" algn="l"/>
              </a:tabLst>
            </a:pPr>
            <a:r>
              <a:rPr sz="2400" spc="-5" dirty="0">
                <a:latin typeface="Arial"/>
                <a:cs typeface="Arial"/>
              </a:rPr>
              <a:t>General name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algorithms used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compute a</a:t>
            </a:r>
            <a:r>
              <a:rPr sz="2400" spc="95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MAC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24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In practice, the MAC algorithm is</a:t>
            </a:r>
            <a:r>
              <a:rPr sz="2800" spc="7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e.g.</a:t>
            </a:r>
            <a:endParaRPr sz="2800" dirty="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23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HMAC (Hash-based </a:t>
            </a:r>
            <a:r>
              <a:rPr sz="2400" dirty="0">
                <a:latin typeface="Arial"/>
                <a:cs typeface="Arial"/>
              </a:rPr>
              <a:t>MAC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algorithm</a:t>
            </a:r>
            <a:r>
              <a:rPr sz="2400" dirty="0" smtClean="0">
                <a:latin typeface="Arial"/>
                <a:cs typeface="Arial"/>
              </a:rPr>
              <a:t>))</a:t>
            </a:r>
            <a:r>
              <a:rPr lang="en-US" sz="2400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204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CBC-MAC (CBC based </a:t>
            </a:r>
            <a:r>
              <a:rPr sz="2400" dirty="0">
                <a:latin typeface="Arial"/>
                <a:cs typeface="Arial"/>
              </a:rPr>
              <a:t>MAC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algorithm</a:t>
            </a:r>
            <a:r>
              <a:rPr sz="2400" spc="-5" dirty="0" smtClean="0">
                <a:latin typeface="Arial"/>
                <a:cs typeface="Arial"/>
              </a:rPr>
              <a:t>)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21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CMAC (Cipher-based </a:t>
            </a:r>
            <a:r>
              <a:rPr sz="2400" dirty="0">
                <a:latin typeface="Arial"/>
                <a:cs typeface="Arial"/>
              </a:rPr>
              <a:t>MAC</a:t>
            </a:r>
            <a:r>
              <a:rPr sz="2400" spc="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algorithm</a:t>
            </a:r>
            <a:r>
              <a:rPr sz="2400" spc="-5" dirty="0" smtClean="0">
                <a:latin typeface="Arial"/>
                <a:cs typeface="Arial"/>
              </a:rPr>
              <a:t>)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53695" marR="650240" indent="-341630">
              <a:lnSpc>
                <a:spcPts val="3020"/>
              </a:lnSpc>
              <a:spcBef>
                <a:spcPts val="63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MAC </a:t>
            </a:r>
            <a:r>
              <a:rPr sz="2800" dirty="0">
                <a:latin typeface="Arial"/>
                <a:cs typeface="Arial"/>
              </a:rPr>
              <a:t>algorithms, a.k.a. </a:t>
            </a: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keyed </a:t>
            </a:r>
            <a:r>
              <a:rPr sz="2800" dirty="0">
                <a:solidFill>
                  <a:srgbClr val="3333CC"/>
                </a:solidFill>
                <a:latin typeface="Arial"/>
                <a:cs typeface="Arial"/>
              </a:rPr>
              <a:t>hash functions</a:t>
            </a:r>
            <a:r>
              <a:rPr sz="2800" dirty="0">
                <a:latin typeface="Arial"/>
                <a:cs typeface="Arial"/>
              </a:rPr>
              <a:t>,  support data origin authentication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services.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9862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Factoring </a:t>
            </a:r>
            <a:r>
              <a:rPr dirty="0"/>
              <a:t>record– December</a:t>
            </a:r>
            <a:r>
              <a:rPr spc="-55" dirty="0"/>
              <a:t> </a:t>
            </a:r>
            <a:r>
              <a:rPr spc="-5" dirty="0"/>
              <a:t>2009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02742" y="1389452"/>
            <a:ext cx="8371840" cy="4672330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64769">
              <a:lnSpc>
                <a:spcPct val="100000"/>
              </a:lnSpc>
              <a:spcBef>
                <a:spcPts val="484"/>
              </a:spcBef>
            </a:pPr>
            <a:r>
              <a:rPr sz="1800" spc="-5" dirty="0">
                <a:latin typeface="Arial"/>
                <a:cs typeface="Arial"/>
              </a:rPr>
              <a:t>Find the product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of</a:t>
            </a:r>
            <a:endParaRPr sz="1800">
              <a:latin typeface="Arial"/>
              <a:cs typeface="Arial"/>
            </a:endParaRPr>
          </a:p>
          <a:p>
            <a:pPr marL="64769">
              <a:lnSpc>
                <a:spcPct val="100000"/>
              </a:lnSpc>
              <a:spcBef>
                <a:spcPts val="390"/>
              </a:spcBef>
            </a:pPr>
            <a:r>
              <a:rPr sz="1800" spc="-5" dirty="0">
                <a:solidFill>
                  <a:srgbClr val="3333CC"/>
                </a:solidFill>
                <a:latin typeface="Arial"/>
                <a:cs typeface="Arial"/>
              </a:rPr>
              <a:t>p </a:t>
            </a:r>
            <a:r>
              <a:rPr sz="1800" dirty="0">
                <a:solidFill>
                  <a:srgbClr val="3333CC"/>
                </a:solidFill>
                <a:latin typeface="Arial"/>
                <a:cs typeface="Arial"/>
              </a:rPr>
              <a:t>=</a:t>
            </a:r>
            <a:r>
              <a:rPr sz="1800" spc="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3333CC"/>
                </a:solidFill>
                <a:latin typeface="Arial"/>
                <a:cs typeface="Arial"/>
              </a:rPr>
              <a:t>33478071698956898786044169848212690817704794983713768568</a:t>
            </a:r>
            <a:endParaRPr sz="1800">
              <a:latin typeface="Arial"/>
              <a:cs typeface="Arial"/>
            </a:endParaRPr>
          </a:p>
          <a:p>
            <a:pPr marL="381635">
              <a:lnSpc>
                <a:spcPct val="100000"/>
              </a:lnSpc>
              <a:spcBef>
                <a:spcPts val="380"/>
              </a:spcBef>
            </a:pPr>
            <a:r>
              <a:rPr sz="1800" spc="-5" dirty="0">
                <a:solidFill>
                  <a:srgbClr val="3333CC"/>
                </a:solidFill>
                <a:latin typeface="Arial"/>
                <a:cs typeface="Arial"/>
              </a:rPr>
              <a:t>912431388982883793878002287614711652531743087737814467999489</a:t>
            </a:r>
            <a:endParaRPr sz="1800">
              <a:latin typeface="Arial"/>
              <a:cs typeface="Arial"/>
            </a:endParaRPr>
          </a:p>
          <a:p>
            <a:pPr marL="64769">
              <a:lnSpc>
                <a:spcPct val="100000"/>
              </a:lnSpc>
              <a:spcBef>
                <a:spcPts val="385"/>
              </a:spcBef>
            </a:pPr>
            <a:r>
              <a:rPr sz="1800" spc="-10" dirty="0">
                <a:latin typeface="Arial"/>
                <a:cs typeface="Arial"/>
              </a:rPr>
              <a:t>and</a:t>
            </a:r>
            <a:endParaRPr sz="1800">
              <a:latin typeface="Arial"/>
              <a:cs typeface="Arial"/>
            </a:endParaRPr>
          </a:p>
          <a:p>
            <a:pPr marL="64769">
              <a:lnSpc>
                <a:spcPct val="100000"/>
              </a:lnSpc>
              <a:spcBef>
                <a:spcPts val="385"/>
              </a:spcBef>
            </a:pPr>
            <a:r>
              <a:rPr sz="1800" spc="-5" dirty="0">
                <a:solidFill>
                  <a:srgbClr val="3333CC"/>
                </a:solidFill>
                <a:latin typeface="Arial"/>
                <a:cs typeface="Arial"/>
              </a:rPr>
              <a:t>q=</a:t>
            </a:r>
            <a:r>
              <a:rPr sz="1800" spc="-10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3333CC"/>
                </a:solidFill>
                <a:latin typeface="Arial"/>
                <a:cs typeface="Arial"/>
              </a:rPr>
              <a:t>367460436667995904282446337996279526322791581643430876426</a:t>
            </a:r>
            <a:endParaRPr sz="1800">
              <a:latin typeface="Arial"/>
              <a:cs typeface="Arial"/>
            </a:endParaRPr>
          </a:p>
          <a:p>
            <a:pPr marL="381635">
              <a:lnSpc>
                <a:spcPct val="100000"/>
              </a:lnSpc>
              <a:spcBef>
                <a:spcPts val="385"/>
              </a:spcBef>
            </a:pPr>
            <a:r>
              <a:rPr sz="1800" spc="-10" dirty="0">
                <a:solidFill>
                  <a:srgbClr val="3333CC"/>
                </a:solidFill>
                <a:latin typeface="Arial"/>
                <a:cs typeface="Arial"/>
              </a:rPr>
              <a:t>76032283815739666511279233373417143396810270092798736308917?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 marL="12700">
              <a:lnSpc>
                <a:spcPts val="2055"/>
              </a:lnSpc>
              <a:spcBef>
                <a:spcPts val="1300"/>
              </a:spcBef>
            </a:pPr>
            <a:r>
              <a:rPr sz="1800" spc="-10" dirty="0">
                <a:solidFill>
                  <a:srgbClr val="003366"/>
                </a:solidFill>
                <a:latin typeface="Arial"/>
                <a:cs typeface="Arial"/>
              </a:rPr>
              <a:t>Answer: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ts val="1945"/>
              </a:lnSpc>
            </a:pPr>
            <a:r>
              <a:rPr sz="1800" spc="-5" dirty="0">
                <a:solidFill>
                  <a:srgbClr val="FF0000"/>
                </a:solidFill>
                <a:latin typeface="Arial"/>
                <a:cs typeface="Arial"/>
              </a:rPr>
              <a:t>n=</a:t>
            </a:r>
            <a:r>
              <a:rPr sz="1800" spc="-1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Arial"/>
                <a:cs typeface="Arial"/>
              </a:rPr>
              <a:t>123018668453011775513049495838496272077285356959533479219732</a:t>
            </a:r>
            <a:endParaRPr sz="1800">
              <a:latin typeface="Arial"/>
              <a:cs typeface="Arial"/>
            </a:endParaRPr>
          </a:p>
          <a:p>
            <a:pPr marL="367665">
              <a:lnSpc>
                <a:spcPts val="1945"/>
              </a:lnSpc>
            </a:pPr>
            <a:r>
              <a:rPr sz="1800" spc="-5" dirty="0">
                <a:solidFill>
                  <a:srgbClr val="FF0000"/>
                </a:solidFill>
                <a:latin typeface="Arial"/>
                <a:cs typeface="Arial"/>
              </a:rPr>
              <a:t>245215172640050726365751874520219978646938995647494277406384592</a:t>
            </a:r>
            <a:endParaRPr sz="1800">
              <a:latin typeface="Arial"/>
              <a:cs typeface="Arial"/>
            </a:endParaRPr>
          </a:p>
          <a:p>
            <a:pPr marL="367665">
              <a:lnSpc>
                <a:spcPts val="1945"/>
              </a:lnSpc>
            </a:pPr>
            <a:r>
              <a:rPr sz="1800" spc="-5" dirty="0">
                <a:solidFill>
                  <a:srgbClr val="FF0000"/>
                </a:solidFill>
                <a:latin typeface="Arial"/>
                <a:cs typeface="Arial"/>
              </a:rPr>
              <a:t>519255732630345373154826850791702612214291346167042921431160222</a:t>
            </a:r>
            <a:endParaRPr sz="1800">
              <a:latin typeface="Arial"/>
              <a:cs typeface="Arial"/>
            </a:endParaRPr>
          </a:p>
          <a:p>
            <a:pPr marL="367665">
              <a:lnSpc>
                <a:spcPts val="2050"/>
              </a:lnSpc>
            </a:pPr>
            <a:r>
              <a:rPr sz="1800" spc="-5" dirty="0">
                <a:solidFill>
                  <a:srgbClr val="FF0000"/>
                </a:solidFill>
                <a:latin typeface="Arial"/>
                <a:cs typeface="Arial"/>
              </a:rPr>
              <a:t>1240479274737794080665351419597459856902143413</a:t>
            </a:r>
            <a:endParaRPr sz="1800">
              <a:latin typeface="Arial"/>
              <a:cs typeface="Arial"/>
            </a:endParaRPr>
          </a:p>
          <a:p>
            <a:pPr marL="375285">
              <a:lnSpc>
                <a:spcPts val="2055"/>
              </a:lnSpc>
              <a:spcBef>
                <a:spcPts val="1730"/>
              </a:spcBef>
            </a:pPr>
            <a:r>
              <a:rPr sz="1800" spc="-5" dirty="0">
                <a:solidFill>
                  <a:srgbClr val="003366"/>
                </a:solidFill>
                <a:latin typeface="Arial"/>
                <a:cs typeface="Arial"/>
              </a:rPr>
              <a:t>Computation </a:t>
            </a:r>
            <a:r>
              <a:rPr sz="1800" dirty="0">
                <a:solidFill>
                  <a:srgbClr val="003366"/>
                </a:solidFill>
                <a:latin typeface="Arial"/>
                <a:cs typeface="Arial"/>
              </a:rPr>
              <a:t>time ca. </a:t>
            </a:r>
            <a:r>
              <a:rPr sz="1800" spc="-10" dirty="0">
                <a:solidFill>
                  <a:srgbClr val="003366"/>
                </a:solidFill>
                <a:latin typeface="Arial"/>
                <a:cs typeface="Arial"/>
              </a:rPr>
              <a:t>0.0000003 </a:t>
            </a:r>
            <a:r>
              <a:rPr sz="1800" dirty="0">
                <a:solidFill>
                  <a:srgbClr val="003366"/>
                </a:solidFill>
                <a:latin typeface="Arial"/>
                <a:cs typeface="Arial"/>
              </a:rPr>
              <a:t>s on a fast</a:t>
            </a:r>
            <a:r>
              <a:rPr sz="1800" spc="20" dirty="0">
                <a:solidFill>
                  <a:srgbClr val="003366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003366"/>
                </a:solidFill>
                <a:latin typeface="Arial"/>
                <a:cs typeface="Arial"/>
              </a:rPr>
              <a:t>laptop!</a:t>
            </a:r>
            <a:endParaRPr sz="1800">
              <a:latin typeface="Arial"/>
              <a:cs typeface="Arial"/>
            </a:endParaRPr>
          </a:p>
          <a:p>
            <a:pPr marL="375285" marR="866140">
              <a:lnSpc>
                <a:spcPts val="1939"/>
              </a:lnSpc>
              <a:spcBef>
                <a:spcPts val="140"/>
              </a:spcBef>
            </a:pPr>
            <a:r>
              <a:rPr sz="1800" spc="-5" dirty="0">
                <a:solidFill>
                  <a:srgbClr val="003366"/>
                </a:solidFill>
                <a:latin typeface="Arial"/>
                <a:cs typeface="Arial"/>
              </a:rPr>
              <a:t>RSA768 </a:t>
            </a:r>
            <a:r>
              <a:rPr sz="1800" dirty="0">
                <a:solidFill>
                  <a:srgbClr val="003366"/>
                </a:solidFill>
                <a:latin typeface="Arial"/>
                <a:cs typeface="Arial"/>
              </a:rPr>
              <a:t>- </a:t>
            </a:r>
            <a:r>
              <a:rPr sz="1800" spc="-5" dirty="0">
                <a:solidFill>
                  <a:srgbClr val="003366"/>
                </a:solidFill>
                <a:latin typeface="Arial"/>
                <a:cs typeface="Arial"/>
              </a:rPr>
              <a:t>Largest RSA-modulus that have </a:t>
            </a:r>
            <a:r>
              <a:rPr sz="1800" spc="-10" dirty="0">
                <a:solidFill>
                  <a:srgbClr val="003366"/>
                </a:solidFill>
                <a:latin typeface="Arial"/>
                <a:cs typeface="Arial"/>
              </a:rPr>
              <a:t>been </a:t>
            </a:r>
            <a:r>
              <a:rPr sz="1800" spc="-5" dirty="0">
                <a:solidFill>
                  <a:srgbClr val="003366"/>
                </a:solidFill>
                <a:latin typeface="Arial"/>
                <a:cs typeface="Arial"/>
              </a:rPr>
              <a:t>factored (12/12-2009)  Up </a:t>
            </a:r>
            <a:r>
              <a:rPr sz="1800" dirty="0">
                <a:solidFill>
                  <a:srgbClr val="003366"/>
                </a:solidFill>
                <a:latin typeface="Arial"/>
                <a:cs typeface="Arial"/>
              </a:rPr>
              <a:t>to </a:t>
            </a:r>
            <a:r>
              <a:rPr sz="1800" spc="-10" dirty="0">
                <a:solidFill>
                  <a:srgbClr val="003366"/>
                </a:solidFill>
                <a:latin typeface="Arial"/>
                <a:cs typeface="Arial"/>
              </a:rPr>
              <a:t>2007 </a:t>
            </a:r>
            <a:r>
              <a:rPr sz="1800" spc="-5" dirty="0">
                <a:solidFill>
                  <a:srgbClr val="003366"/>
                </a:solidFill>
                <a:latin typeface="Arial"/>
                <a:cs typeface="Arial"/>
              </a:rPr>
              <a:t>there </a:t>
            </a:r>
            <a:r>
              <a:rPr sz="1800" spc="-15" dirty="0">
                <a:solidFill>
                  <a:srgbClr val="003366"/>
                </a:solidFill>
                <a:latin typeface="Arial"/>
                <a:cs typeface="Arial"/>
              </a:rPr>
              <a:t>was </a:t>
            </a:r>
            <a:r>
              <a:rPr sz="1800" spc="-5" dirty="0">
                <a:solidFill>
                  <a:srgbClr val="003366"/>
                </a:solidFill>
                <a:latin typeface="Arial"/>
                <a:cs typeface="Arial"/>
              </a:rPr>
              <a:t>50 000$ prize money </a:t>
            </a:r>
            <a:r>
              <a:rPr sz="1800" dirty="0">
                <a:solidFill>
                  <a:srgbClr val="003366"/>
                </a:solidFill>
                <a:latin typeface="Arial"/>
                <a:cs typeface="Arial"/>
              </a:rPr>
              <a:t>for </a:t>
            </a:r>
            <a:r>
              <a:rPr sz="1800" spc="-5" dirty="0">
                <a:solidFill>
                  <a:srgbClr val="003366"/>
                </a:solidFill>
                <a:latin typeface="Arial"/>
                <a:cs typeface="Arial"/>
              </a:rPr>
              <a:t>this</a:t>
            </a:r>
            <a:r>
              <a:rPr sz="1800" spc="120" dirty="0">
                <a:solidFill>
                  <a:srgbClr val="003366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003366"/>
                </a:solidFill>
                <a:latin typeface="Arial"/>
                <a:cs typeface="Arial"/>
              </a:rPr>
              <a:t>factorisation!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43954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Computational</a:t>
            </a:r>
            <a:r>
              <a:rPr spc="-110" dirty="0"/>
              <a:t> </a:t>
            </a:r>
            <a:r>
              <a:rPr dirty="0"/>
              <a:t>effort?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19100" y="1503552"/>
            <a:ext cx="8246745" cy="2898229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790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79095" algn="l"/>
                <a:tab pos="379730" algn="l"/>
              </a:tabLst>
            </a:pPr>
            <a:r>
              <a:rPr sz="2400" spc="-5" dirty="0">
                <a:latin typeface="Arial"/>
                <a:cs typeface="Arial"/>
              </a:rPr>
              <a:t>Factoring using NFS-algorithm (Number Field</a:t>
            </a:r>
            <a:r>
              <a:rPr sz="2400" spc="105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Sieve)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790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79095" algn="l"/>
                <a:tab pos="379730" algn="l"/>
              </a:tabLst>
            </a:pPr>
            <a:r>
              <a:rPr sz="2400" spc="-5" dirty="0">
                <a:latin typeface="Arial"/>
                <a:cs typeface="Arial"/>
              </a:rPr>
              <a:t>6 mnd using 80 cores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find suitable</a:t>
            </a:r>
            <a:r>
              <a:rPr sz="2400" spc="60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polynomial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790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79095" algn="l"/>
                <a:tab pos="379730" algn="l"/>
              </a:tabLst>
            </a:pPr>
            <a:r>
              <a:rPr sz="2400" spc="-5" dirty="0">
                <a:latin typeface="Arial"/>
                <a:cs typeface="Arial"/>
              </a:rPr>
              <a:t>Solding </a:t>
            </a:r>
            <a:r>
              <a:rPr sz="2400" dirty="0">
                <a:latin typeface="Arial"/>
                <a:cs typeface="Arial"/>
              </a:rPr>
              <a:t>from </a:t>
            </a:r>
            <a:r>
              <a:rPr sz="2400" spc="-5" dirty="0">
                <a:latin typeface="Arial"/>
                <a:cs typeface="Arial"/>
              </a:rPr>
              <a:t>August 2007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April 2009 (1500</a:t>
            </a:r>
            <a:r>
              <a:rPr sz="2400" spc="7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AMD64-år</a:t>
            </a:r>
            <a:r>
              <a:rPr sz="2400" dirty="0" smtClean="0">
                <a:latin typeface="Arial"/>
                <a:cs typeface="Arial"/>
              </a:rPr>
              <a:t>)</a:t>
            </a:r>
            <a:r>
              <a:rPr lang="en-US" sz="2400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79095" indent="-341630">
              <a:lnSpc>
                <a:spcPct val="100000"/>
              </a:lnSpc>
              <a:spcBef>
                <a:spcPts val="400"/>
              </a:spcBef>
              <a:buChar char="•"/>
              <a:tabLst>
                <a:tab pos="379095" algn="l"/>
                <a:tab pos="379730" algn="l"/>
              </a:tabLst>
            </a:pPr>
            <a:r>
              <a:rPr sz="2400" spc="-5" dirty="0">
                <a:latin typeface="Arial"/>
                <a:cs typeface="Arial"/>
              </a:rPr>
              <a:t>192 796 550 * 192 795 550 matrise (105</a:t>
            </a:r>
            <a:r>
              <a:rPr sz="2400" spc="6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GB</a:t>
            </a:r>
            <a:r>
              <a:rPr sz="2400" dirty="0" smtClean="0">
                <a:latin typeface="Arial"/>
                <a:cs typeface="Arial"/>
              </a:rPr>
              <a:t>)</a:t>
            </a:r>
            <a:r>
              <a:rPr lang="en-US" sz="2400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79095" indent="-341630">
              <a:lnSpc>
                <a:spcPct val="100000"/>
              </a:lnSpc>
              <a:spcBef>
                <a:spcPts val="405"/>
              </a:spcBef>
              <a:buChar char="•"/>
              <a:tabLst>
                <a:tab pos="379095" algn="l"/>
                <a:tab pos="379730" algn="l"/>
              </a:tabLst>
            </a:pPr>
            <a:r>
              <a:rPr sz="2400" spc="-5" dirty="0">
                <a:latin typeface="Arial"/>
                <a:cs typeface="Arial"/>
              </a:rPr>
              <a:t>119 days on 8 </a:t>
            </a:r>
            <a:r>
              <a:rPr sz="2400" dirty="0">
                <a:latin typeface="Arial"/>
                <a:cs typeface="Arial"/>
              </a:rPr>
              <a:t>different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clusters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79095" marR="43180" indent="-341630">
              <a:lnSpc>
                <a:spcPts val="2680"/>
              </a:lnSpc>
              <a:spcBef>
                <a:spcPts val="655"/>
              </a:spcBef>
              <a:buChar char="•"/>
              <a:tabLst>
                <a:tab pos="379095" algn="l"/>
                <a:tab pos="379730" algn="l"/>
              </a:tabLst>
            </a:pPr>
            <a:r>
              <a:rPr sz="2400" spc="-5" dirty="0">
                <a:latin typeface="Arial"/>
                <a:cs typeface="Arial"/>
              </a:rPr>
              <a:t>Corresponds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2000 years processing on one single core  2.2GHz </a:t>
            </a:r>
            <a:r>
              <a:rPr sz="2400" spc="-10" dirty="0">
                <a:latin typeface="Arial"/>
                <a:cs typeface="Arial"/>
              </a:rPr>
              <a:t>AMD </a:t>
            </a:r>
            <a:r>
              <a:rPr sz="2400" dirty="0">
                <a:latin typeface="Arial"/>
                <a:cs typeface="Arial"/>
              </a:rPr>
              <a:t>Opteron (ca. </a:t>
            </a:r>
            <a:r>
              <a:rPr sz="2400" spc="-5" dirty="0">
                <a:latin typeface="Arial"/>
                <a:cs typeface="Arial"/>
              </a:rPr>
              <a:t>2</a:t>
            </a:r>
            <a:r>
              <a:rPr sz="2400" spc="-7" baseline="24305" dirty="0">
                <a:latin typeface="Arial"/>
                <a:cs typeface="Arial"/>
              </a:rPr>
              <a:t>67</a:t>
            </a:r>
            <a:r>
              <a:rPr sz="2400" spc="359" baseline="2430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instructions</a:t>
            </a:r>
            <a:r>
              <a:rPr sz="2400" spc="-5" dirty="0" smtClean="0">
                <a:latin typeface="Arial"/>
                <a:cs typeface="Arial"/>
              </a:rPr>
              <a:t>)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333501"/>
            <a:ext cx="7251700" cy="98167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 marR="5080">
              <a:lnSpc>
                <a:spcPts val="3560"/>
              </a:lnSpc>
              <a:spcBef>
                <a:spcPts val="455"/>
              </a:spcBef>
            </a:pPr>
            <a:r>
              <a:rPr sz="3200" dirty="0"/>
              <a:t>Asymmetric </a:t>
            </a:r>
            <a:r>
              <a:rPr sz="3200" spc="-5" dirty="0"/>
              <a:t>Ciphers:  </a:t>
            </a:r>
            <a:r>
              <a:rPr sz="3200" dirty="0"/>
              <a:t>Examples of</a:t>
            </a:r>
            <a:r>
              <a:rPr sz="3200" spc="-114" dirty="0"/>
              <a:t> </a:t>
            </a:r>
            <a:r>
              <a:rPr sz="3200" dirty="0" smtClean="0"/>
              <a:t>Cryptosystems</a:t>
            </a:r>
            <a:r>
              <a:rPr lang="en-US" sz="3200" dirty="0" smtClean="0"/>
              <a:t>:</a:t>
            </a:r>
            <a:endParaRPr sz="320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16468"/>
            <a:ext cx="8223250" cy="4300855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RSA: </a:t>
            </a:r>
            <a:r>
              <a:rPr sz="2400" dirty="0">
                <a:latin typeface="Arial"/>
                <a:cs typeface="Arial"/>
              </a:rPr>
              <a:t>best </a:t>
            </a:r>
            <a:r>
              <a:rPr sz="2400" spc="-5" dirty="0">
                <a:latin typeface="Arial"/>
                <a:cs typeface="Arial"/>
              </a:rPr>
              <a:t>known </a:t>
            </a:r>
            <a:r>
              <a:rPr sz="2400" dirty="0">
                <a:latin typeface="Arial"/>
                <a:cs typeface="Arial"/>
              </a:rPr>
              <a:t>asymmetric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algorithm.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RSA </a:t>
            </a:r>
            <a:r>
              <a:rPr sz="2400" dirty="0">
                <a:latin typeface="Arial"/>
                <a:cs typeface="Arial"/>
              </a:rPr>
              <a:t>= </a:t>
            </a:r>
            <a:r>
              <a:rPr sz="2400" spc="-5" dirty="0">
                <a:latin typeface="Arial"/>
                <a:cs typeface="Arial"/>
              </a:rPr>
              <a:t>Rivest, Shamir, </a:t>
            </a:r>
            <a:r>
              <a:rPr sz="2400" dirty="0">
                <a:latin typeface="Arial"/>
                <a:cs typeface="Arial"/>
              </a:rPr>
              <a:t>and </a:t>
            </a:r>
            <a:r>
              <a:rPr sz="2400" spc="-5" dirty="0">
                <a:latin typeface="Arial"/>
                <a:cs typeface="Arial"/>
              </a:rPr>
              <a:t>Adleman (published</a:t>
            </a:r>
            <a:r>
              <a:rPr sz="2400" spc="9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1977</a:t>
            </a:r>
            <a:r>
              <a:rPr sz="2400" spc="-5" dirty="0" smtClean="0">
                <a:latin typeface="Arial"/>
                <a:cs typeface="Arial"/>
              </a:rPr>
              <a:t>)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755015" marR="5080" lvl="1" indent="-285750">
              <a:lnSpc>
                <a:spcPts val="2690"/>
              </a:lnSpc>
              <a:spcBef>
                <a:spcPts val="54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Historical Note: </a:t>
            </a:r>
            <a:r>
              <a:rPr sz="2400" dirty="0">
                <a:latin typeface="Arial"/>
                <a:cs typeface="Arial"/>
              </a:rPr>
              <a:t>U.K. </a:t>
            </a:r>
            <a:r>
              <a:rPr sz="2400" spc="-5" dirty="0">
                <a:latin typeface="Arial"/>
                <a:cs typeface="Arial"/>
              </a:rPr>
              <a:t>cryptographer Clifford Cocks  invented </a:t>
            </a:r>
            <a:r>
              <a:rPr sz="2400" dirty="0">
                <a:latin typeface="Arial"/>
                <a:cs typeface="Arial"/>
              </a:rPr>
              <a:t>the same </a:t>
            </a:r>
            <a:r>
              <a:rPr sz="2400" spc="-5" dirty="0">
                <a:latin typeface="Arial"/>
                <a:cs typeface="Arial"/>
              </a:rPr>
              <a:t>algorithm in 1973, but </a:t>
            </a:r>
            <a:r>
              <a:rPr sz="2400" spc="-10" dirty="0">
                <a:latin typeface="Arial"/>
                <a:cs typeface="Arial"/>
              </a:rPr>
              <a:t>didn’t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publish.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3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 err="1">
                <a:latin typeface="Arial"/>
                <a:cs typeface="Arial"/>
              </a:rPr>
              <a:t>ElGamal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dirty="0" smtClean="0">
                <a:latin typeface="Arial"/>
                <a:cs typeface="Arial"/>
              </a:rPr>
              <a:t>Cryptosystem</a:t>
            </a:r>
            <a:r>
              <a:rPr lang="en-US" sz="2400" dirty="0" smtClean="0">
                <a:latin typeface="Arial"/>
                <a:cs typeface="Arial"/>
              </a:rPr>
              <a:t>:</a:t>
            </a:r>
            <a:endParaRPr sz="2400" dirty="0">
              <a:latin typeface="Arial"/>
              <a:cs typeface="Arial"/>
            </a:endParaRPr>
          </a:p>
          <a:p>
            <a:pPr marL="755015" marR="954405" lvl="1" indent="-285750">
              <a:lnSpc>
                <a:spcPts val="2680"/>
              </a:lnSpc>
              <a:spcBef>
                <a:spcPts val="56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Based on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difficulty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solving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discrete log  problem.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3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Elliptic Curve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Cryptography</a:t>
            </a:r>
            <a:r>
              <a:rPr lang="en-US" sz="2400" spc="-5" dirty="0" smtClean="0">
                <a:latin typeface="Arial"/>
                <a:cs typeface="Arial"/>
              </a:rPr>
              <a:t>:</a:t>
            </a:r>
            <a:endParaRPr sz="2400" dirty="0">
              <a:latin typeface="Arial"/>
              <a:cs typeface="Arial"/>
            </a:endParaRPr>
          </a:p>
          <a:p>
            <a:pPr marL="755015" marR="446405" lvl="1" indent="-285750">
              <a:lnSpc>
                <a:spcPts val="2680"/>
              </a:lnSpc>
              <a:spcBef>
                <a:spcPts val="55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Based on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difficulty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solving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10" dirty="0">
                <a:latin typeface="Arial"/>
                <a:cs typeface="Arial"/>
              </a:rPr>
              <a:t>EC </a:t>
            </a:r>
            <a:r>
              <a:rPr sz="2400" spc="-5" dirty="0">
                <a:latin typeface="Arial"/>
                <a:cs typeface="Arial"/>
              </a:rPr>
              <a:t>discrete log  problem.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44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Provides same level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security with smaller </a:t>
            </a:r>
            <a:r>
              <a:rPr sz="2400" dirty="0">
                <a:latin typeface="Arial"/>
                <a:cs typeface="Arial"/>
              </a:rPr>
              <a:t>key</a:t>
            </a:r>
            <a:r>
              <a:rPr sz="2400" spc="10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sizes.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333501"/>
            <a:ext cx="4808855" cy="96646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 marR="5080">
              <a:lnSpc>
                <a:spcPts val="3560"/>
              </a:lnSpc>
              <a:spcBef>
                <a:spcPts val="455"/>
              </a:spcBef>
            </a:pPr>
            <a:r>
              <a:rPr sz="3200" dirty="0"/>
              <a:t>Asymmetric Encryption:  Basic </a:t>
            </a:r>
            <a:r>
              <a:rPr sz="3200" spc="-5" dirty="0"/>
              <a:t>encryption</a:t>
            </a:r>
            <a:r>
              <a:rPr sz="3200" spc="-70" dirty="0"/>
              <a:t> </a:t>
            </a:r>
            <a:r>
              <a:rPr sz="3200" spc="-5" dirty="0"/>
              <a:t>operation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82930" y="1308353"/>
            <a:ext cx="8227695" cy="141097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marR="5080" indent="-341630">
              <a:lnSpc>
                <a:spcPts val="2680"/>
              </a:lnSpc>
              <a:spcBef>
                <a:spcPts val="35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In </a:t>
            </a:r>
            <a:r>
              <a:rPr sz="2400" spc="-5" dirty="0">
                <a:latin typeface="Arial"/>
                <a:cs typeface="Arial"/>
              </a:rPr>
              <a:t>practice, large messages are </a:t>
            </a:r>
            <a:r>
              <a:rPr sz="2400" dirty="0">
                <a:latin typeface="Arial"/>
                <a:cs typeface="Arial"/>
              </a:rPr>
              <a:t>not </a:t>
            </a:r>
            <a:r>
              <a:rPr sz="2400" spc="-5" dirty="0">
                <a:latin typeface="Arial"/>
                <a:cs typeface="Arial"/>
              </a:rPr>
              <a:t>encrypted directly with  </a:t>
            </a:r>
            <a:r>
              <a:rPr sz="2400" dirty="0">
                <a:latin typeface="Arial"/>
                <a:cs typeface="Arial"/>
              </a:rPr>
              <a:t>asymmetric </a:t>
            </a:r>
            <a:r>
              <a:rPr sz="2400" spc="-5" dirty="0">
                <a:latin typeface="Arial"/>
                <a:cs typeface="Arial"/>
              </a:rPr>
              <a:t>algorithms. Hybrid </a:t>
            </a:r>
            <a:r>
              <a:rPr sz="2400" dirty="0">
                <a:latin typeface="Arial"/>
                <a:cs typeface="Arial"/>
              </a:rPr>
              <a:t>systems </a:t>
            </a:r>
            <a:r>
              <a:rPr sz="2400" spc="-5" dirty="0">
                <a:latin typeface="Arial"/>
                <a:cs typeface="Arial"/>
              </a:rPr>
              <a:t>are used, where  only </a:t>
            </a:r>
            <a:r>
              <a:rPr sz="2400" dirty="0">
                <a:latin typeface="Arial"/>
                <a:cs typeface="Arial"/>
              </a:rPr>
              <a:t>symmetric </a:t>
            </a:r>
            <a:r>
              <a:rPr sz="2400" spc="-5" dirty="0">
                <a:latin typeface="Arial"/>
                <a:cs typeface="Arial"/>
              </a:rPr>
              <a:t>session </a:t>
            </a:r>
            <a:r>
              <a:rPr sz="2400" dirty="0">
                <a:latin typeface="Arial"/>
                <a:cs typeface="Arial"/>
              </a:rPr>
              <a:t>key </a:t>
            </a:r>
            <a:r>
              <a:rPr sz="2400" spc="-5" dirty="0">
                <a:latin typeface="Arial"/>
                <a:cs typeface="Arial"/>
              </a:rPr>
              <a:t>is encrypted with </a:t>
            </a:r>
            <a:r>
              <a:rPr sz="2400" dirty="0">
                <a:latin typeface="Arial"/>
                <a:cs typeface="Arial"/>
              </a:rPr>
              <a:t>asymmetric  </a:t>
            </a:r>
            <a:r>
              <a:rPr sz="2400" spc="-5" dirty="0">
                <a:latin typeface="Arial"/>
                <a:cs typeface="Arial"/>
              </a:rPr>
              <a:t>alg.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84285" y="6148832"/>
            <a:ext cx="22352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5" dirty="0">
                <a:latin typeface="Arial"/>
                <a:cs typeface="Arial"/>
              </a:rPr>
              <a:t>74</a:t>
            </a:r>
            <a:endParaRPr sz="140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43573" y="2471950"/>
            <a:ext cx="266411" cy="54324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6709029" y="2511679"/>
            <a:ext cx="935990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20" dirty="0">
                <a:latin typeface="Times New Roman"/>
                <a:cs typeface="Times New Roman"/>
              </a:rPr>
              <a:t>Bob’s</a:t>
            </a:r>
            <a:endParaRPr sz="1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latin typeface="Times New Roman"/>
                <a:cs typeface="Times New Roman"/>
              </a:rPr>
              <a:t>private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key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007361" y="4639436"/>
            <a:ext cx="162115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000" i="1" dirty="0">
                <a:latin typeface="Arial"/>
                <a:cs typeface="Arial"/>
              </a:rPr>
              <a:t>C =</a:t>
            </a:r>
            <a:r>
              <a:rPr sz="2000" i="1" spc="-95" dirty="0">
                <a:latin typeface="Arial"/>
                <a:cs typeface="Arial"/>
              </a:rPr>
              <a:t> </a:t>
            </a:r>
            <a:r>
              <a:rPr sz="2000" spc="5" dirty="0">
                <a:latin typeface="Arial"/>
                <a:cs typeface="Arial"/>
              </a:rPr>
              <a:t>E</a:t>
            </a:r>
            <a:r>
              <a:rPr sz="2000" i="1" spc="5" dirty="0">
                <a:latin typeface="Arial"/>
                <a:cs typeface="Arial"/>
              </a:rPr>
              <a:t>(M,K</a:t>
            </a:r>
            <a:r>
              <a:rPr sz="1950" i="1" spc="7" baseline="-21367" dirty="0">
                <a:latin typeface="Arial"/>
                <a:cs typeface="Arial"/>
              </a:rPr>
              <a:t>pub</a:t>
            </a:r>
            <a:r>
              <a:rPr sz="2000" i="1" spc="5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02223" y="4642865"/>
            <a:ext cx="162750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000" i="1" dirty="0">
                <a:latin typeface="Arial"/>
                <a:cs typeface="Arial"/>
              </a:rPr>
              <a:t>M =</a:t>
            </a:r>
            <a:r>
              <a:rPr sz="2000" i="1" spc="-90" dirty="0">
                <a:latin typeface="Arial"/>
                <a:cs typeface="Arial"/>
              </a:rPr>
              <a:t> </a:t>
            </a:r>
            <a:r>
              <a:rPr sz="2000" spc="5" dirty="0">
                <a:latin typeface="Arial"/>
                <a:cs typeface="Arial"/>
              </a:rPr>
              <a:t>D</a:t>
            </a:r>
            <a:r>
              <a:rPr sz="2000" i="1" spc="5" dirty="0">
                <a:latin typeface="Arial"/>
                <a:cs typeface="Arial"/>
              </a:rPr>
              <a:t>(C,K</a:t>
            </a:r>
            <a:r>
              <a:rPr sz="1950" i="1" spc="7" baseline="-21367" dirty="0">
                <a:latin typeface="Arial"/>
                <a:cs typeface="Arial"/>
              </a:rPr>
              <a:t>priv</a:t>
            </a:r>
            <a:r>
              <a:rPr sz="2000" i="1" spc="5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46352" y="5589828"/>
            <a:ext cx="534035" cy="7569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95"/>
              </a:spcBef>
            </a:pPr>
            <a:r>
              <a:rPr sz="1600" spc="-20" dirty="0">
                <a:latin typeface="Times New Roman"/>
                <a:cs typeface="Times New Roman"/>
              </a:rPr>
              <a:t>Bob’s  </a:t>
            </a:r>
            <a:r>
              <a:rPr sz="1600" spc="-5" dirty="0">
                <a:latin typeface="Times New Roman"/>
                <a:cs typeface="Times New Roman"/>
              </a:rPr>
              <a:t>public  key</a:t>
            </a:r>
            <a:endParaRPr sz="1600">
              <a:latin typeface="Times New Roman"/>
              <a:cs typeface="Times New Roman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148056" y="4710684"/>
            <a:ext cx="1815464" cy="1249680"/>
            <a:chOff x="148056" y="4710684"/>
            <a:chExt cx="1815464" cy="1249680"/>
          </a:xfrm>
        </p:grpSpPr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33855" y="5179352"/>
              <a:ext cx="629513" cy="519429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93139" y="5413903"/>
              <a:ext cx="435394" cy="540491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02934" y="5393946"/>
              <a:ext cx="361657" cy="565960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8056" y="5169573"/>
              <a:ext cx="629818" cy="517880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563117" y="4725162"/>
              <a:ext cx="982980" cy="817244"/>
            </a:xfrm>
            <a:custGeom>
              <a:avLst/>
              <a:gdLst/>
              <a:ahLst/>
              <a:cxnLst/>
              <a:rect l="l" t="t" r="r" b="b"/>
              <a:pathLst>
                <a:path w="982980" h="817245">
                  <a:moveTo>
                    <a:pt x="0" y="408431"/>
                  </a:moveTo>
                  <a:lnTo>
                    <a:pt x="2884" y="363932"/>
                  </a:lnTo>
                  <a:lnTo>
                    <a:pt x="11336" y="320819"/>
                  </a:lnTo>
                  <a:lnTo>
                    <a:pt x="25056" y="279343"/>
                  </a:lnTo>
                  <a:lnTo>
                    <a:pt x="43746" y="239752"/>
                  </a:lnTo>
                  <a:lnTo>
                    <a:pt x="67103" y="202296"/>
                  </a:lnTo>
                  <a:lnTo>
                    <a:pt x="94830" y="167225"/>
                  </a:lnTo>
                  <a:lnTo>
                    <a:pt x="126626" y="134787"/>
                  </a:lnTo>
                  <a:lnTo>
                    <a:pt x="162190" y="105232"/>
                  </a:lnTo>
                  <a:lnTo>
                    <a:pt x="201224" y="78809"/>
                  </a:lnTo>
                  <a:lnTo>
                    <a:pt x="243427" y="55767"/>
                  </a:lnTo>
                  <a:lnTo>
                    <a:pt x="288500" y="36355"/>
                  </a:lnTo>
                  <a:lnTo>
                    <a:pt x="336143" y="20823"/>
                  </a:lnTo>
                  <a:lnTo>
                    <a:pt x="386055" y="9421"/>
                  </a:lnTo>
                  <a:lnTo>
                    <a:pt x="437937" y="2396"/>
                  </a:lnTo>
                  <a:lnTo>
                    <a:pt x="491490" y="0"/>
                  </a:lnTo>
                  <a:lnTo>
                    <a:pt x="545035" y="2396"/>
                  </a:lnTo>
                  <a:lnTo>
                    <a:pt x="596913" y="9421"/>
                  </a:lnTo>
                  <a:lnTo>
                    <a:pt x="646822" y="20823"/>
                  </a:lnTo>
                  <a:lnTo>
                    <a:pt x="694462" y="36355"/>
                  </a:lnTo>
                  <a:lnTo>
                    <a:pt x="739535" y="55767"/>
                  </a:lnTo>
                  <a:lnTo>
                    <a:pt x="781738" y="78809"/>
                  </a:lnTo>
                  <a:lnTo>
                    <a:pt x="820774" y="105232"/>
                  </a:lnTo>
                  <a:lnTo>
                    <a:pt x="856340" y="134787"/>
                  </a:lnTo>
                  <a:lnTo>
                    <a:pt x="888138" y="167225"/>
                  </a:lnTo>
                  <a:lnTo>
                    <a:pt x="915867" y="202296"/>
                  </a:lnTo>
                  <a:lnTo>
                    <a:pt x="939227" y="239752"/>
                  </a:lnTo>
                  <a:lnTo>
                    <a:pt x="957919" y="279343"/>
                  </a:lnTo>
                  <a:lnTo>
                    <a:pt x="971641" y="320819"/>
                  </a:lnTo>
                  <a:lnTo>
                    <a:pt x="980095" y="363932"/>
                  </a:lnTo>
                  <a:lnTo>
                    <a:pt x="982979" y="408431"/>
                  </a:lnTo>
                  <a:lnTo>
                    <a:pt x="980095" y="452931"/>
                  </a:lnTo>
                  <a:lnTo>
                    <a:pt x="971641" y="496044"/>
                  </a:lnTo>
                  <a:lnTo>
                    <a:pt x="957919" y="537520"/>
                  </a:lnTo>
                  <a:lnTo>
                    <a:pt x="939227" y="577111"/>
                  </a:lnTo>
                  <a:lnTo>
                    <a:pt x="915867" y="614567"/>
                  </a:lnTo>
                  <a:lnTo>
                    <a:pt x="888138" y="649638"/>
                  </a:lnTo>
                  <a:lnTo>
                    <a:pt x="856340" y="682076"/>
                  </a:lnTo>
                  <a:lnTo>
                    <a:pt x="820774" y="711631"/>
                  </a:lnTo>
                  <a:lnTo>
                    <a:pt x="781738" y="738054"/>
                  </a:lnTo>
                  <a:lnTo>
                    <a:pt x="739535" y="761096"/>
                  </a:lnTo>
                  <a:lnTo>
                    <a:pt x="694462" y="780508"/>
                  </a:lnTo>
                  <a:lnTo>
                    <a:pt x="646822" y="796040"/>
                  </a:lnTo>
                  <a:lnTo>
                    <a:pt x="596913" y="807442"/>
                  </a:lnTo>
                  <a:lnTo>
                    <a:pt x="545035" y="814467"/>
                  </a:lnTo>
                  <a:lnTo>
                    <a:pt x="491490" y="816863"/>
                  </a:lnTo>
                  <a:lnTo>
                    <a:pt x="437937" y="814467"/>
                  </a:lnTo>
                  <a:lnTo>
                    <a:pt x="386055" y="807442"/>
                  </a:lnTo>
                  <a:lnTo>
                    <a:pt x="336143" y="796040"/>
                  </a:lnTo>
                  <a:lnTo>
                    <a:pt x="288500" y="780508"/>
                  </a:lnTo>
                  <a:lnTo>
                    <a:pt x="243427" y="761096"/>
                  </a:lnTo>
                  <a:lnTo>
                    <a:pt x="201224" y="738054"/>
                  </a:lnTo>
                  <a:lnTo>
                    <a:pt x="162190" y="711631"/>
                  </a:lnTo>
                  <a:lnTo>
                    <a:pt x="126626" y="682076"/>
                  </a:lnTo>
                  <a:lnTo>
                    <a:pt x="94830" y="649638"/>
                  </a:lnTo>
                  <a:lnTo>
                    <a:pt x="67103" y="614567"/>
                  </a:lnTo>
                  <a:lnTo>
                    <a:pt x="43746" y="577111"/>
                  </a:lnTo>
                  <a:lnTo>
                    <a:pt x="25056" y="537520"/>
                  </a:lnTo>
                  <a:lnTo>
                    <a:pt x="11336" y="496044"/>
                  </a:lnTo>
                  <a:lnTo>
                    <a:pt x="2884" y="452931"/>
                  </a:lnTo>
                  <a:lnTo>
                    <a:pt x="0" y="408431"/>
                  </a:lnTo>
                  <a:close/>
                </a:path>
              </a:pathLst>
            </a:custGeom>
            <a:ln w="289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668223" y="4772405"/>
            <a:ext cx="772160" cy="666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43815" algn="ctr">
              <a:lnSpc>
                <a:spcPct val="100000"/>
              </a:lnSpc>
              <a:spcBef>
                <a:spcPts val="100"/>
              </a:spcBef>
            </a:pPr>
            <a:r>
              <a:rPr sz="1400" spc="-15" dirty="0">
                <a:latin typeface="Times New Roman"/>
                <a:cs typeface="Times New Roman"/>
              </a:rPr>
              <a:t>Alice’s  </a:t>
            </a:r>
            <a:r>
              <a:rPr sz="1400" dirty="0">
                <a:latin typeface="Times New Roman"/>
                <a:cs typeface="Times New Roman"/>
              </a:rPr>
              <a:t>public</a:t>
            </a:r>
            <a:r>
              <a:rPr sz="1400" spc="-114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key  ring</a:t>
            </a:r>
            <a:endParaRPr sz="1400">
              <a:latin typeface="Times New Roman"/>
              <a:cs typeface="Times New Roman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2250694" y="3626865"/>
            <a:ext cx="1423035" cy="965835"/>
            <a:chOff x="2250694" y="3626865"/>
            <a:chExt cx="1423035" cy="965835"/>
          </a:xfrm>
        </p:grpSpPr>
        <p:sp>
          <p:nvSpPr>
            <p:cNvPr id="18" name="object 18"/>
            <p:cNvSpPr/>
            <p:nvPr/>
          </p:nvSpPr>
          <p:spPr>
            <a:xfrm>
              <a:off x="2318778" y="3694975"/>
              <a:ext cx="1355090" cy="897890"/>
            </a:xfrm>
            <a:custGeom>
              <a:avLst/>
              <a:gdLst/>
              <a:ahLst/>
              <a:cxnLst/>
              <a:rect l="l" t="t" r="r" b="b"/>
              <a:pathLst>
                <a:path w="1355089" h="897889">
                  <a:moveTo>
                    <a:pt x="1354569" y="139153"/>
                  </a:moveTo>
                  <a:lnTo>
                    <a:pt x="1347457" y="92544"/>
                  </a:lnTo>
                  <a:lnTo>
                    <a:pt x="1327772" y="51650"/>
                  </a:lnTo>
                  <a:lnTo>
                    <a:pt x="1297419" y="18503"/>
                  </a:lnTo>
                  <a:lnTo>
                    <a:pt x="1268755" y="0"/>
                  </a:lnTo>
                  <a:lnTo>
                    <a:pt x="1274876" y="11836"/>
                  </a:lnTo>
                  <a:lnTo>
                    <a:pt x="1290002" y="41084"/>
                  </a:lnTo>
                  <a:lnTo>
                    <a:pt x="1297673" y="88607"/>
                  </a:lnTo>
                  <a:lnTo>
                    <a:pt x="1297673" y="690079"/>
                  </a:lnTo>
                  <a:lnTo>
                    <a:pt x="1290002" y="737616"/>
                  </a:lnTo>
                  <a:lnTo>
                    <a:pt x="1268653" y="778891"/>
                  </a:lnTo>
                  <a:lnTo>
                    <a:pt x="1236103" y="811441"/>
                  </a:lnTo>
                  <a:lnTo>
                    <a:pt x="1194828" y="832789"/>
                  </a:lnTo>
                  <a:lnTo>
                    <a:pt x="1147305" y="840447"/>
                  </a:lnTo>
                  <a:lnTo>
                    <a:pt x="88633" y="840447"/>
                  </a:lnTo>
                  <a:lnTo>
                    <a:pt x="41097" y="832789"/>
                  </a:lnTo>
                  <a:lnTo>
                    <a:pt x="20180" y="821982"/>
                  </a:lnTo>
                  <a:lnTo>
                    <a:pt x="11849" y="817676"/>
                  </a:lnTo>
                  <a:lnTo>
                    <a:pt x="0" y="811542"/>
                  </a:lnTo>
                  <a:lnTo>
                    <a:pt x="2019" y="815682"/>
                  </a:lnTo>
                  <a:lnTo>
                    <a:pt x="28943" y="851750"/>
                  </a:lnTo>
                  <a:lnTo>
                    <a:pt x="65138" y="878674"/>
                  </a:lnTo>
                  <a:lnTo>
                    <a:pt x="108191" y="894168"/>
                  </a:lnTo>
                  <a:lnTo>
                    <a:pt x="139433" y="897343"/>
                  </a:lnTo>
                  <a:lnTo>
                    <a:pt x="1198486" y="897343"/>
                  </a:lnTo>
                  <a:lnTo>
                    <a:pt x="1214488" y="896454"/>
                  </a:lnTo>
                  <a:lnTo>
                    <a:pt x="1229982" y="894041"/>
                  </a:lnTo>
                  <a:lnTo>
                    <a:pt x="1244968" y="890231"/>
                  </a:lnTo>
                  <a:lnTo>
                    <a:pt x="1258633" y="885151"/>
                  </a:lnTo>
                  <a:lnTo>
                    <a:pt x="1259319" y="884897"/>
                  </a:lnTo>
                  <a:lnTo>
                    <a:pt x="1297927" y="861402"/>
                  </a:lnTo>
                  <a:lnTo>
                    <a:pt x="1328026" y="828128"/>
                  </a:lnTo>
                  <a:lnTo>
                    <a:pt x="1347584" y="787107"/>
                  </a:lnTo>
                  <a:lnTo>
                    <a:pt x="1354569" y="740879"/>
                  </a:lnTo>
                  <a:lnTo>
                    <a:pt x="1354569" y="139153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257044" y="3633215"/>
              <a:ext cx="1359535" cy="902335"/>
            </a:xfrm>
            <a:custGeom>
              <a:avLst/>
              <a:gdLst/>
              <a:ahLst/>
              <a:cxnLst/>
              <a:rect l="l" t="t" r="r" b="b"/>
              <a:pathLst>
                <a:path w="1359535" h="902335">
                  <a:moveTo>
                    <a:pt x="1209040" y="0"/>
                  </a:moveTo>
                  <a:lnTo>
                    <a:pt x="150368" y="0"/>
                  </a:lnTo>
                  <a:lnTo>
                    <a:pt x="102835" y="7664"/>
                  </a:lnTo>
                  <a:lnTo>
                    <a:pt x="61557" y="29008"/>
                  </a:lnTo>
                  <a:lnTo>
                    <a:pt x="29008" y="61557"/>
                  </a:lnTo>
                  <a:lnTo>
                    <a:pt x="7664" y="102835"/>
                  </a:lnTo>
                  <a:lnTo>
                    <a:pt x="0" y="150367"/>
                  </a:lnTo>
                  <a:lnTo>
                    <a:pt x="0" y="751839"/>
                  </a:lnTo>
                  <a:lnTo>
                    <a:pt x="7664" y="799372"/>
                  </a:lnTo>
                  <a:lnTo>
                    <a:pt x="29008" y="840650"/>
                  </a:lnTo>
                  <a:lnTo>
                    <a:pt x="61557" y="873199"/>
                  </a:lnTo>
                  <a:lnTo>
                    <a:pt x="102835" y="894543"/>
                  </a:lnTo>
                  <a:lnTo>
                    <a:pt x="150368" y="902207"/>
                  </a:lnTo>
                  <a:lnTo>
                    <a:pt x="1209040" y="902207"/>
                  </a:lnTo>
                  <a:lnTo>
                    <a:pt x="1256572" y="894543"/>
                  </a:lnTo>
                  <a:lnTo>
                    <a:pt x="1297850" y="873199"/>
                  </a:lnTo>
                  <a:lnTo>
                    <a:pt x="1330399" y="840650"/>
                  </a:lnTo>
                  <a:lnTo>
                    <a:pt x="1351743" y="799372"/>
                  </a:lnTo>
                  <a:lnTo>
                    <a:pt x="1359408" y="751839"/>
                  </a:lnTo>
                  <a:lnTo>
                    <a:pt x="1359408" y="150367"/>
                  </a:lnTo>
                  <a:lnTo>
                    <a:pt x="1351743" y="102835"/>
                  </a:lnTo>
                  <a:lnTo>
                    <a:pt x="1330399" y="61557"/>
                  </a:lnTo>
                  <a:lnTo>
                    <a:pt x="1297850" y="29008"/>
                  </a:lnTo>
                  <a:lnTo>
                    <a:pt x="1256572" y="7664"/>
                  </a:lnTo>
                  <a:lnTo>
                    <a:pt x="1209040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257044" y="3633215"/>
              <a:ext cx="1359535" cy="902335"/>
            </a:xfrm>
            <a:custGeom>
              <a:avLst/>
              <a:gdLst/>
              <a:ahLst/>
              <a:cxnLst/>
              <a:rect l="l" t="t" r="r" b="b"/>
              <a:pathLst>
                <a:path w="1359535" h="902335">
                  <a:moveTo>
                    <a:pt x="0" y="150367"/>
                  </a:moveTo>
                  <a:lnTo>
                    <a:pt x="7664" y="102835"/>
                  </a:lnTo>
                  <a:lnTo>
                    <a:pt x="29008" y="61557"/>
                  </a:lnTo>
                  <a:lnTo>
                    <a:pt x="61557" y="29008"/>
                  </a:lnTo>
                  <a:lnTo>
                    <a:pt x="102835" y="7664"/>
                  </a:lnTo>
                  <a:lnTo>
                    <a:pt x="150368" y="0"/>
                  </a:lnTo>
                  <a:lnTo>
                    <a:pt x="1209040" y="0"/>
                  </a:lnTo>
                  <a:lnTo>
                    <a:pt x="1256572" y="7664"/>
                  </a:lnTo>
                  <a:lnTo>
                    <a:pt x="1297850" y="29008"/>
                  </a:lnTo>
                  <a:lnTo>
                    <a:pt x="1330399" y="61557"/>
                  </a:lnTo>
                  <a:lnTo>
                    <a:pt x="1351743" y="102835"/>
                  </a:lnTo>
                  <a:lnTo>
                    <a:pt x="1359408" y="150367"/>
                  </a:lnTo>
                  <a:lnTo>
                    <a:pt x="1359408" y="751839"/>
                  </a:lnTo>
                  <a:lnTo>
                    <a:pt x="1351743" y="799372"/>
                  </a:lnTo>
                  <a:lnTo>
                    <a:pt x="1330399" y="840650"/>
                  </a:lnTo>
                  <a:lnTo>
                    <a:pt x="1297850" y="873199"/>
                  </a:lnTo>
                  <a:lnTo>
                    <a:pt x="1256572" y="894543"/>
                  </a:lnTo>
                  <a:lnTo>
                    <a:pt x="1209040" y="902207"/>
                  </a:lnTo>
                  <a:lnTo>
                    <a:pt x="150368" y="902207"/>
                  </a:lnTo>
                  <a:lnTo>
                    <a:pt x="102835" y="894543"/>
                  </a:lnTo>
                  <a:lnTo>
                    <a:pt x="61557" y="873199"/>
                  </a:lnTo>
                  <a:lnTo>
                    <a:pt x="29008" y="840650"/>
                  </a:lnTo>
                  <a:lnTo>
                    <a:pt x="7664" y="799372"/>
                  </a:lnTo>
                  <a:lnTo>
                    <a:pt x="0" y="751839"/>
                  </a:lnTo>
                  <a:lnTo>
                    <a:pt x="0" y="150367"/>
                  </a:lnTo>
                  <a:close/>
                </a:path>
              </a:pathLst>
            </a:custGeom>
            <a:ln w="1219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2328164" y="3792092"/>
            <a:ext cx="12179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8580" marR="5080" indent="-56515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Enc</a:t>
            </a:r>
            <a:r>
              <a:rPr sz="1800" b="1" spc="-10" dirty="0">
                <a:latin typeface="Arial"/>
                <a:cs typeface="Arial"/>
              </a:rPr>
              <a:t>r</a:t>
            </a:r>
            <a:r>
              <a:rPr sz="1800" b="1" spc="-25" dirty="0">
                <a:latin typeface="Arial"/>
                <a:cs typeface="Arial"/>
              </a:rPr>
              <a:t>y</a:t>
            </a:r>
            <a:r>
              <a:rPr sz="1800" b="1" dirty="0">
                <a:latin typeface="Arial"/>
                <a:cs typeface="Arial"/>
              </a:rPr>
              <a:t>pt</a:t>
            </a:r>
            <a:r>
              <a:rPr sz="1800" b="1" spc="5" dirty="0">
                <a:latin typeface="Arial"/>
                <a:cs typeface="Arial"/>
              </a:rPr>
              <a:t>i</a:t>
            </a:r>
            <a:r>
              <a:rPr sz="1800" b="1" dirty="0">
                <a:latin typeface="Arial"/>
                <a:cs typeface="Arial"/>
              </a:rPr>
              <a:t>on  </a:t>
            </a:r>
            <a:r>
              <a:rPr sz="1800" b="1" spc="-5" dirty="0">
                <a:latin typeface="Arial"/>
                <a:cs typeface="Arial"/>
              </a:rPr>
              <a:t>Operation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5603494" y="3626865"/>
            <a:ext cx="1423035" cy="965835"/>
            <a:chOff x="5603494" y="3626865"/>
            <a:chExt cx="1423035" cy="965835"/>
          </a:xfrm>
        </p:grpSpPr>
        <p:sp>
          <p:nvSpPr>
            <p:cNvPr id="23" name="object 23"/>
            <p:cNvSpPr/>
            <p:nvPr/>
          </p:nvSpPr>
          <p:spPr>
            <a:xfrm>
              <a:off x="5671578" y="3694975"/>
              <a:ext cx="1355090" cy="897890"/>
            </a:xfrm>
            <a:custGeom>
              <a:avLst/>
              <a:gdLst/>
              <a:ahLst/>
              <a:cxnLst/>
              <a:rect l="l" t="t" r="r" b="b"/>
              <a:pathLst>
                <a:path w="1355090" h="897889">
                  <a:moveTo>
                    <a:pt x="1354569" y="139153"/>
                  </a:moveTo>
                  <a:lnTo>
                    <a:pt x="1347457" y="92544"/>
                  </a:lnTo>
                  <a:lnTo>
                    <a:pt x="1327772" y="51650"/>
                  </a:lnTo>
                  <a:lnTo>
                    <a:pt x="1297419" y="18503"/>
                  </a:lnTo>
                  <a:lnTo>
                    <a:pt x="1268755" y="0"/>
                  </a:lnTo>
                  <a:lnTo>
                    <a:pt x="1274876" y="11836"/>
                  </a:lnTo>
                  <a:lnTo>
                    <a:pt x="1290002" y="41084"/>
                  </a:lnTo>
                  <a:lnTo>
                    <a:pt x="1297673" y="88607"/>
                  </a:lnTo>
                  <a:lnTo>
                    <a:pt x="1297673" y="690079"/>
                  </a:lnTo>
                  <a:lnTo>
                    <a:pt x="1290002" y="737616"/>
                  </a:lnTo>
                  <a:lnTo>
                    <a:pt x="1268653" y="778891"/>
                  </a:lnTo>
                  <a:lnTo>
                    <a:pt x="1236103" y="811441"/>
                  </a:lnTo>
                  <a:lnTo>
                    <a:pt x="1194828" y="832789"/>
                  </a:lnTo>
                  <a:lnTo>
                    <a:pt x="1147305" y="840447"/>
                  </a:lnTo>
                  <a:lnTo>
                    <a:pt x="88633" y="840447"/>
                  </a:lnTo>
                  <a:lnTo>
                    <a:pt x="41097" y="832789"/>
                  </a:lnTo>
                  <a:lnTo>
                    <a:pt x="20180" y="821982"/>
                  </a:lnTo>
                  <a:lnTo>
                    <a:pt x="11849" y="817676"/>
                  </a:lnTo>
                  <a:lnTo>
                    <a:pt x="0" y="811542"/>
                  </a:lnTo>
                  <a:lnTo>
                    <a:pt x="2019" y="815682"/>
                  </a:lnTo>
                  <a:lnTo>
                    <a:pt x="28943" y="851750"/>
                  </a:lnTo>
                  <a:lnTo>
                    <a:pt x="65138" y="878674"/>
                  </a:lnTo>
                  <a:lnTo>
                    <a:pt x="108191" y="894168"/>
                  </a:lnTo>
                  <a:lnTo>
                    <a:pt x="139433" y="897343"/>
                  </a:lnTo>
                  <a:lnTo>
                    <a:pt x="1198486" y="897343"/>
                  </a:lnTo>
                  <a:lnTo>
                    <a:pt x="1214488" y="896454"/>
                  </a:lnTo>
                  <a:lnTo>
                    <a:pt x="1229982" y="894041"/>
                  </a:lnTo>
                  <a:lnTo>
                    <a:pt x="1244968" y="890231"/>
                  </a:lnTo>
                  <a:lnTo>
                    <a:pt x="1258633" y="885151"/>
                  </a:lnTo>
                  <a:lnTo>
                    <a:pt x="1259319" y="884897"/>
                  </a:lnTo>
                  <a:lnTo>
                    <a:pt x="1297927" y="861402"/>
                  </a:lnTo>
                  <a:lnTo>
                    <a:pt x="1328026" y="828128"/>
                  </a:lnTo>
                  <a:lnTo>
                    <a:pt x="1347584" y="787107"/>
                  </a:lnTo>
                  <a:lnTo>
                    <a:pt x="1354569" y="740879"/>
                  </a:lnTo>
                  <a:lnTo>
                    <a:pt x="1354569" y="139153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609844" y="3633215"/>
              <a:ext cx="1359535" cy="902335"/>
            </a:xfrm>
            <a:custGeom>
              <a:avLst/>
              <a:gdLst/>
              <a:ahLst/>
              <a:cxnLst/>
              <a:rect l="l" t="t" r="r" b="b"/>
              <a:pathLst>
                <a:path w="1359534" h="902335">
                  <a:moveTo>
                    <a:pt x="1209039" y="0"/>
                  </a:moveTo>
                  <a:lnTo>
                    <a:pt x="150367" y="0"/>
                  </a:lnTo>
                  <a:lnTo>
                    <a:pt x="102835" y="7664"/>
                  </a:lnTo>
                  <a:lnTo>
                    <a:pt x="61557" y="29008"/>
                  </a:lnTo>
                  <a:lnTo>
                    <a:pt x="29008" y="61557"/>
                  </a:lnTo>
                  <a:lnTo>
                    <a:pt x="7664" y="102835"/>
                  </a:lnTo>
                  <a:lnTo>
                    <a:pt x="0" y="150367"/>
                  </a:lnTo>
                  <a:lnTo>
                    <a:pt x="0" y="751839"/>
                  </a:lnTo>
                  <a:lnTo>
                    <a:pt x="7664" y="799372"/>
                  </a:lnTo>
                  <a:lnTo>
                    <a:pt x="29008" y="840650"/>
                  </a:lnTo>
                  <a:lnTo>
                    <a:pt x="61557" y="873199"/>
                  </a:lnTo>
                  <a:lnTo>
                    <a:pt x="102835" y="894543"/>
                  </a:lnTo>
                  <a:lnTo>
                    <a:pt x="150367" y="902207"/>
                  </a:lnTo>
                  <a:lnTo>
                    <a:pt x="1209039" y="902207"/>
                  </a:lnTo>
                  <a:lnTo>
                    <a:pt x="1256572" y="894543"/>
                  </a:lnTo>
                  <a:lnTo>
                    <a:pt x="1297850" y="873199"/>
                  </a:lnTo>
                  <a:lnTo>
                    <a:pt x="1330399" y="840650"/>
                  </a:lnTo>
                  <a:lnTo>
                    <a:pt x="1351743" y="799372"/>
                  </a:lnTo>
                  <a:lnTo>
                    <a:pt x="1359407" y="751839"/>
                  </a:lnTo>
                  <a:lnTo>
                    <a:pt x="1359407" y="150367"/>
                  </a:lnTo>
                  <a:lnTo>
                    <a:pt x="1351743" y="102835"/>
                  </a:lnTo>
                  <a:lnTo>
                    <a:pt x="1330399" y="61557"/>
                  </a:lnTo>
                  <a:lnTo>
                    <a:pt x="1297850" y="29008"/>
                  </a:lnTo>
                  <a:lnTo>
                    <a:pt x="1256572" y="7664"/>
                  </a:lnTo>
                  <a:lnTo>
                    <a:pt x="1209039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609844" y="3633215"/>
              <a:ext cx="1359535" cy="902335"/>
            </a:xfrm>
            <a:custGeom>
              <a:avLst/>
              <a:gdLst/>
              <a:ahLst/>
              <a:cxnLst/>
              <a:rect l="l" t="t" r="r" b="b"/>
              <a:pathLst>
                <a:path w="1359534" h="902335">
                  <a:moveTo>
                    <a:pt x="0" y="150367"/>
                  </a:moveTo>
                  <a:lnTo>
                    <a:pt x="7664" y="102835"/>
                  </a:lnTo>
                  <a:lnTo>
                    <a:pt x="29008" y="61557"/>
                  </a:lnTo>
                  <a:lnTo>
                    <a:pt x="61557" y="29008"/>
                  </a:lnTo>
                  <a:lnTo>
                    <a:pt x="102835" y="7664"/>
                  </a:lnTo>
                  <a:lnTo>
                    <a:pt x="150367" y="0"/>
                  </a:lnTo>
                  <a:lnTo>
                    <a:pt x="1209039" y="0"/>
                  </a:lnTo>
                  <a:lnTo>
                    <a:pt x="1256572" y="7664"/>
                  </a:lnTo>
                  <a:lnTo>
                    <a:pt x="1297850" y="29008"/>
                  </a:lnTo>
                  <a:lnTo>
                    <a:pt x="1330399" y="61557"/>
                  </a:lnTo>
                  <a:lnTo>
                    <a:pt x="1351743" y="102835"/>
                  </a:lnTo>
                  <a:lnTo>
                    <a:pt x="1359407" y="150367"/>
                  </a:lnTo>
                  <a:lnTo>
                    <a:pt x="1359407" y="751839"/>
                  </a:lnTo>
                  <a:lnTo>
                    <a:pt x="1351743" y="799372"/>
                  </a:lnTo>
                  <a:lnTo>
                    <a:pt x="1330399" y="840650"/>
                  </a:lnTo>
                  <a:lnTo>
                    <a:pt x="1297850" y="873199"/>
                  </a:lnTo>
                  <a:lnTo>
                    <a:pt x="1256572" y="894543"/>
                  </a:lnTo>
                  <a:lnTo>
                    <a:pt x="1209039" y="902207"/>
                  </a:lnTo>
                  <a:lnTo>
                    <a:pt x="150367" y="902207"/>
                  </a:lnTo>
                  <a:lnTo>
                    <a:pt x="102835" y="894543"/>
                  </a:lnTo>
                  <a:lnTo>
                    <a:pt x="61557" y="873199"/>
                  </a:lnTo>
                  <a:lnTo>
                    <a:pt x="29008" y="840650"/>
                  </a:lnTo>
                  <a:lnTo>
                    <a:pt x="7664" y="799372"/>
                  </a:lnTo>
                  <a:lnTo>
                    <a:pt x="0" y="751839"/>
                  </a:lnTo>
                  <a:lnTo>
                    <a:pt x="0" y="150367"/>
                  </a:lnTo>
                  <a:close/>
                </a:path>
              </a:pathLst>
            </a:custGeom>
            <a:ln w="1219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 txBox="1"/>
          <p:nvPr/>
        </p:nvSpPr>
        <p:spPr>
          <a:xfrm>
            <a:off x="5683122" y="3792092"/>
            <a:ext cx="12160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7310" marR="5080" indent="-55244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D</a:t>
            </a:r>
            <a:r>
              <a:rPr sz="1800" b="1" spc="-15" dirty="0">
                <a:latin typeface="Arial"/>
                <a:cs typeface="Arial"/>
              </a:rPr>
              <a:t>e</a:t>
            </a:r>
            <a:r>
              <a:rPr sz="1800" b="1" spc="-5" dirty="0">
                <a:latin typeface="Arial"/>
                <a:cs typeface="Arial"/>
              </a:rPr>
              <a:t>c</a:t>
            </a:r>
            <a:r>
              <a:rPr sz="1800" b="1" spc="-15" dirty="0">
                <a:latin typeface="Arial"/>
                <a:cs typeface="Arial"/>
              </a:rPr>
              <a:t>r</a:t>
            </a:r>
            <a:r>
              <a:rPr sz="1800" b="1" spc="-25" dirty="0">
                <a:latin typeface="Arial"/>
                <a:cs typeface="Arial"/>
              </a:rPr>
              <a:t>y</a:t>
            </a:r>
            <a:r>
              <a:rPr sz="1800" b="1" dirty="0">
                <a:latin typeface="Arial"/>
                <a:cs typeface="Arial"/>
              </a:rPr>
              <a:t>pt</a:t>
            </a:r>
            <a:r>
              <a:rPr sz="1800" b="1" spc="5" dirty="0">
                <a:latin typeface="Arial"/>
                <a:cs typeface="Arial"/>
              </a:rPr>
              <a:t>i</a:t>
            </a:r>
            <a:r>
              <a:rPr sz="1800" b="1" dirty="0">
                <a:latin typeface="Arial"/>
                <a:cs typeface="Arial"/>
              </a:rPr>
              <a:t>on  </a:t>
            </a:r>
            <a:r>
              <a:rPr sz="1800" b="1" spc="-5" dirty="0">
                <a:latin typeface="Arial"/>
                <a:cs typeface="Arial"/>
              </a:rPr>
              <a:t>Operation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27" name="object 27"/>
          <p:cNvGrpSpPr/>
          <p:nvPr/>
        </p:nvGrpSpPr>
        <p:grpSpPr>
          <a:xfrm>
            <a:off x="738667" y="3591686"/>
            <a:ext cx="7760970" cy="960119"/>
            <a:chOff x="738667" y="3591686"/>
            <a:chExt cx="7760970" cy="960119"/>
          </a:xfrm>
        </p:grpSpPr>
        <p:sp>
          <p:nvSpPr>
            <p:cNvPr id="28" name="object 28"/>
            <p:cNvSpPr/>
            <p:nvPr/>
          </p:nvSpPr>
          <p:spPr>
            <a:xfrm>
              <a:off x="1520190" y="4022978"/>
              <a:ext cx="2713355" cy="119380"/>
            </a:xfrm>
            <a:custGeom>
              <a:avLst/>
              <a:gdLst/>
              <a:ahLst/>
              <a:cxnLst/>
              <a:rect l="l" t="t" r="r" b="b"/>
              <a:pathLst>
                <a:path w="2713354" h="119379">
                  <a:moveTo>
                    <a:pt x="738124" y="62103"/>
                  </a:moveTo>
                  <a:lnTo>
                    <a:pt x="700024" y="43053"/>
                  </a:lnTo>
                  <a:lnTo>
                    <a:pt x="623824" y="4953"/>
                  </a:lnTo>
                  <a:lnTo>
                    <a:pt x="623824" y="43053"/>
                  </a:lnTo>
                  <a:lnTo>
                    <a:pt x="0" y="43053"/>
                  </a:lnTo>
                  <a:lnTo>
                    <a:pt x="0" y="81153"/>
                  </a:lnTo>
                  <a:lnTo>
                    <a:pt x="623824" y="81153"/>
                  </a:lnTo>
                  <a:lnTo>
                    <a:pt x="623824" y="119253"/>
                  </a:lnTo>
                  <a:lnTo>
                    <a:pt x="700024" y="81153"/>
                  </a:lnTo>
                  <a:lnTo>
                    <a:pt x="738124" y="62103"/>
                  </a:lnTo>
                  <a:close/>
                </a:path>
                <a:path w="2713354" h="119379">
                  <a:moveTo>
                    <a:pt x="2712974" y="56007"/>
                  </a:moveTo>
                  <a:lnTo>
                    <a:pt x="2675953" y="37973"/>
                  </a:lnTo>
                  <a:lnTo>
                    <a:pt x="2598039" y="0"/>
                  </a:lnTo>
                  <a:lnTo>
                    <a:pt x="2598458" y="38176"/>
                  </a:lnTo>
                  <a:lnTo>
                    <a:pt x="2096770" y="43307"/>
                  </a:lnTo>
                  <a:lnTo>
                    <a:pt x="2097278" y="81407"/>
                  </a:lnTo>
                  <a:lnTo>
                    <a:pt x="2598877" y="76276"/>
                  </a:lnTo>
                  <a:lnTo>
                    <a:pt x="2599309" y="114300"/>
                  </a:lnTo>
                  <a:lnTo>
                    <a:pt x="2712974" y="5600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9" name="object 2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38667" y="3599306"/>
              <a:ext cx="780760" cy="952500"/>
            </a:xfrm>
            <a:prstGeom prst="rect">
              <a:avLst/>
            </a:prstGeom>
          </p:spPr>
        </p:pic>
        <p:sp>
          <p:nvSpPr>
            <p:cNvPr id="30" name="object 30"/>
            <p:cNvSpPr/>
            <p:nvPr/>
          </p:nvSpPr>
          <p:spPr>
            <a:xfrm>
              <a:off x="5051044" y="4026915"/>
              <a:ext cx="2632075" cy="115570"/>
            </a:xfrm>
            <a:custGeom>
              <a:avLst/>
              <a:gdLst/>
              <a:ahLst/>
              <a:cxnLst/>
              <a:rect l="l" t="t" r="r" b="b"/>
              <a:pathLst>
                <a:path w="2632075" h="115570">
                  <a:moveTo>
                    <a:pt x="523735" y="76327"/>
                  </a:moveTo>
                  <a:lnTo>
                    <a:pt x="465201" y="76327"/>
                  </a:lnTo>
                  <a:lnTo>
                    <a:pt x="446100" y="76327"/>
                  </a:lnTo>
                  <a:lnTo>
                    <a:pt x="445643" y="114300"/>
                  </a:lnTo>
                  <a:lnTo>
                    <a:pt x="523735" y="76327"/>
                  </a:lnTo>
                  <a:close/>
                </a:path>
                <a:path w="2632075" h="115570">
                  <a:moveTo>
                    <a:pt x="560578" y="58420"/>
                  </a:moveTo>
                  <a:lnTo>
                    <a:pt x="447040" y="0"/>
                  </a:lnTo>
                  <a:lnTo>
                    <a:pt x="446570" y="38138"/>
                  </a:lnTo>
                  <a:lnTo>
                    <a:pt x="508" y="33020"/>
                  </a:lnTo>
                  <a:lnTo>
                    <a:pt x="0" y="71120"/>
                  </a:lnTo>
                  <a:lnTo>
                    <a:pt x="446100" y="76123"/>
                  </a:lnTo>
                  <a:lnTo>
                    <a:pt x="465201" y="76123"/>
                  </a:lnTo>
                  <a:lnTo>
                    <a:pt x="524179" y="76123"/>
                  </a:lnTo>
                  <a:lnTo>
                    <a:pt x="560578" y="58420"/>
                  </a:lnTo>
                  <a:close/>
                </a:path>
                <a:path w="2632075" h="115570">
                  <a:moveTo>
                    <a:pt x="2631694" y="58166"/>
                  </a:moveTo>
                  <a:lnTo>
                    <a:pt x="2593594" y="39116"/>
                  </a:lnTo>
                  <a:lnTo>
                    <a:pt x="2517394" y="1016"/>
                  </a:lnTo>
                  <a:lnTo>
                    <a:pt x="2517394" y="39116"/>
                  </a:lnTo>
                  <a:lnTo>
                    <a:pt x="1918970" y="39116"/>
                  </a:lnTo>
                  <a:lnTo>
                    <a:pt x="1918970" y="77216"/>
                  </a:lnTo>
                  <a:lnTo>
                    <a:pt x="2517394" y="77216"/>
                  </a:lnTo>
                  <a:lnTo>
                    <a:pt x="2517394" y="115316"/>
                  </a:lnTo>
                  <a:lnTo>
                    <a:pt x="2593594" y="77216"/>
                  </a:lnTo>
                  <a:lnTo>
                    <a:pt x="2631694" y="5816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1" name="object 3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269775" y="3591686"/>
              <a:ext cx="780760" cy="952500"/>
            </a:xfrm>
            <a:prstGeom prst="rect">
              <a:avLst/>
            </a:prstGeom>
          </p:spPr>
        </p:pic>
        <p:sp>
          <p:nvSpPr>
            <p:cNvPr id="32" name="object 32"/>
            <p:cNvSpPr/>
            <p:nvPr/>
          </p:nvSpPr>
          <p:spPr>
            <a:xfrm>
              <a:off x="4306824" y="3596639"/>
              <a:ext cx="676910" cy="929640"/>
            </a:xfrm>
            <a:custGeom>
              <a:avLst/>
              <a:gdLst/>
              <a:ahLst/>
              <a:cxnLst/>
              <a:rect l="l" t="t" r="r" b="b"/>
              <a:pathLst>
                <a:path w="676910" h="929639">
                  <a:moveTo>
                    <a:pt x="676655" y="0"/>
                  </a:moveTo>
                  <a:lnTo>
                    <a:pt x="0" y="0"/>
                  </a:lnTo>
                  <a:lnTo>
                    <a:pt x="0" y="929640"/>
                  </a:lnTo>
                  <a:lnTo>
                    <a:pt x="676655" y="929640"/>
                  </a:lnTo>
                  <a:lnTo>
                    <a:pt x="676655" y="0"/>
                  </a:lnTo>
                  <a:close/>
                </a:path>
              </a:pathLst>
            </a:custGeom>
            <a:solidFill>
              <a:srgbClr val="B1B1B1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4387595" y="3621023"/>
              <a:ext cx="521334" cy="852169"/>
            </a:xfrm>
            <a:custGeom>
              <a:avLst/>
              <a:gdLst/>
              <a:ahLst/>
              <a:cxnLst/>
              <a:rect l="l" t="t" r="r" b="b"/>
              <a:pathLst>
                <a:path w="521335" h="852170">
                  <a:moveTo>
                    <a:pt x="426719" y="18287"/>
                  </a:moveTo>
                  <a:lnTo>
                    <a:pt x="426719" y="833627"/>
                  </a:lnTo>
                </a:path>
                <a:path w="521335" h="852170">
                  <a:moveTo>
                    <a:pt x="0" y="13715"/>
                  </a:moveTo>
                  <a:lnTo>
                    <a:pt x="0" y="829056"/>
                  </a:lnTo>
                </a:path>
                <a:path w="521335" h="852170">
                  <a:moveTo>
                    <a:pt x="121919" y="38100"/>
                  </a:moveTo>
                  <a:lnTo>
                    <a:pt x="121919" y="851915"/>
                  </a:lnTo>
                </a:path>
                <a:path w="521335" h="852170">
                  <a:moveTo>
                    <a:pt x="230124" y="33527"/>
                  </a:moveTo>
                  <a:lnTo>
                    <a:pt x="230124" y="847344"/>
                  </a:lnTo>
                </a:path>
                <a:path w="521335" h="852170">
                  <a:moveTo>
                    <a:pt x="324612" y="0"/>
                  </a:moveTo>
                  <a:lnTo>
                    <a:pt x="324612" y="813815"/>
                  </a:lnTo>
                </a:path>
                <a:path w="521335" h="852170">
                  <a:moveTo>
                    <a:pt x="521207" y="13715"/>
                  </a:moveTo>
                  <a:lnTo>
                    <a:pt x="521207" y="829056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4" name="object 34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720040" y="3599306"/>
              <a:ext cx="779307" cy="952500"/>
            </a:xfrm>
            <a:prstGeom prst="rect">
              <a:avLst/>
            </a:prstGeom>
          </p:spPr>
        </p:pic>
      </p:grpSp>
      <p:sp>
        <p:nvSpPr>
          <p:cNvPr id="35" name="object 35"/>
          <p:cNvSpPr/>
          <p:nvPr/>
        </p:nvSpPr>
        <p:spPr>
          <a:xfrm>
            <a:off x="2880360" y="3117342"/>
            <a:ext cx="114300" cy="457200"/>
          </a:xfrm>
          <a:custGeom>
            <a:avLst/>
            <a:gdLst/>
            <a:ahLst/>
            <a:cxnLst/>
            <a:rect l="l" t="t" r="r" b="b"/>
            <a:pathLst>
              <a:path w="114300" h="457200">
                <a:moveTo>
                  <a:pt x="38100" y="342900"/>
                </a:moveTo>
                <a:lnTo>
                  <a:pt x="0" y="342900"/>
                </a:lnTo>
                <a:lnTo>
                  <a:pt x="57150" y="457200"/>
                </a:lnTo>
                <a:lnTo>
                  <a:pt x="104775" y="361950"/>
                </a:lnTo>
                <a:lnTo>
                  <a:pt x="38100" y="361950"/>
                </a:lnTo>
                <a:lnTo>
                  <a:pt x="38100" y="342900"/>
                </a:lnTo>
                <a:close/>
              </a:path>
              <a:path w="114300" h="457200">
                <a:moveTo>
                  <a:pt x="76200" y="0"/>
                </a:moveTo>
                <a:lnTo>
                  <a:pt x="38100" y="0"/>
                </a:lnTo>
                <a:lnTo>
                  <a:pt x="38100" y="361950"/>
                </a:lnTo>
                <a:lnTo>
                  <a:pt x="76200" y="361950"/>
                </a:lnTo>
                <a:lnTo>
                  <a:pt x="76200" y="0"/>
                </a:lnTo>
                <a:close/>
              </a:path>
              <a:path w="114300" h="457200">
                <a:moveTo>
                  <a:pt x="114300" y="342900"/>
                </a:moveTo>
                <a:lnTo>
                  <a:pt x="76200" y="342900"/>
                </a:lnTo>
                <a:lnTo>
                  <a:pt x="76200" y="361950"/>
                </a:lnTo>
                <a:lnTo>
                  <a:pt x="104775" y="361950"/>
                </a:lnTo>
                <a:lnTo>
                  <a:pt x="114300" y="3429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233159" y="3117342"/>
            <a:ext cx="114300" cy="457200"/>
          </a:xfrm>
          <a:custGeom>
            <a:avLst/>
            <a:gdLst/>
            <a:ahLst/>
            <a:cxnLst/>
            <a:rect l="l" t="t" r="r" b="b"/>
            <a:pathLst>
              <a:path w="114300" h="457200">
                <a:moveTo>
                  <a:pt x="38100" y="342900"/>
                </a:moveTo>
                <a:lnTo>
                  <a:pt x="0" y="342900"/>
                </a:lnTo>
                <a:lnTo>
                  <a:pt x="57150" y="457200"/>
                </a:lnTo>
                <a:lnTo>
                  <a:pt x="104775" y="361950"/>
                </a:lnTo>
                <a:lnTo>
                  <a:pt x="38100" y="361950"/>
                </a:lnTo>
                <a:lnTo>
                  <a:pt x="38100" y="342900"/>
                </a:lnTo>
                <a:close/>
              </a:path>
              <a:path w="114300" h="457200">
                <a:moveTo>
                  <a:pt x="76200" y="0"/>
                </a:moveTo>
                <a:lnTo>
                  <a:pt x="38100" y="0"/>
                </a:lnTo>
                <a:lnTo>
                  <a:pt x="38100" y="361950"/>
                </a:lnTo>
                <a:lnTo>
                  <a:pt x="76200" y="361950"/>
                </a:lnTo>
                <a:lnTo>
                  <a:pt x="76200" y="0"/>
                </a:lnTo>
                <a:close/>
              </a:path>
              <a:path w="114300" h="457200">
                <a:moveTo>
                  <a:pt x="114300" y="342900"/>
                </a:moveTo>
                <a:lnTo>
                  <a:pt x="76200" y="342900"/>
                </a:lnTo>
                <a:lnTo>
                  <a:pt x="76200" y="361950"/>
                </a:lnTo>
                <a:lnTo>
                  <a:pt x="104775" y="361950"/>
                </a:lnTo>
                <a:lnTo>
                  <a:pt x="114300" y="3429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451205" y="2696666"/>
            <a:ext cx="1302385" cy="7842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Alice</a:t>
            </a:r>
            <a:endParaRPr sz="2400">
              <a:latin typeface="Arial"/>
              <a:cs typeface="Arial"/>
            </a:endParaRPr>
          </a:p>
          <a:p>
            <a:pPr marL="214629">
              <a:lnSpc>
                <a:spcPct val="100000"/>
              </a:lnSpc>
              <a:spcBef>
                <a:spcPts val="1170"/>
              </a:spcBef>
            </a:pPr>
            <a:r>
              <a:rPr sz="1600" b="1" spc="-5" dirty="0">
                <a:latin typeface="Arial"/>
                <a:cs typeface="Arial"/>
              </a:rPr>
              <a:t>Plaintext</a:t>
            </a:r>
            <a:r>
              <a:rPr sz="1600" b="1" spc="-30" dirty="0">
                <a:latin typeface="Arial"/>
                <a:cs typeface="Arial"/>
              </a:rPr>
              <a:t> </a:t>
            </a:r>
            <a:r>
              <a:rPr sz="1600" b="1" spc="-5" dirty="0">
                <a:latin typeface="Arial"/>
                <a:cs typeface="Arial"/>
              </a:rPr>
              <a:t>M</a:t>
            </a:r>
            <a:endParaRPr sz="1600">
              <a:latin typeface="Arial"/>
              <a:cs typeface="Aria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124325" y="3200780"/>
            <a:ext cx="99377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Arial"/>
                <a:cs typeface="Arial"/>
              </a:rPr>
              <a:t>cip</a:t>
            </a:r>
            <a:r>
              <a:rPr sz="1600" b="1" spc="-10" dirty="0">
                <a:latin typeface="Arial"/>
                <a:cs typeface="Arial"/>
              </a:rPr>
              <a:t>h</a:t>
            </a:r>
            <a:r>
              <a:rPr sz="1600" b="1" spc="-5" dirty="0">
                <a:latin typeface="Arial"/>
                <a:cs typeface="Arial"/>
              </a:rPr>
              <a:t>ertext</a:t>
            </a:r>
            <a:endParaRPr sz="1600">
              <a:latin typeface="Arial"/>
              <a:cs typeface="Aria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7674102" y="3221481"/>
            <a:ext cx="858519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Arial"/>
                <a:cs typeface="Arial"/>
              </a:rPr>
              <a:t>plai</a:t>
            </a:r>
            <a:r>
              <a:rPr sz="1600" b="1" spc="-10" dirty="0">
                <a:latin typeface="Arial"/>
                <a:cs typeface="Arial"/>
              </a:rPr>
              <a:t>n</a:t>
            </a:r>
            <a:r>
              <a:rPr sz="1600" b="1" spc="-5" dirty="0">
                <a:latin typeface="Arial"/>
                <a:cs typeface="Arial"/>
              </a:rPr>
              <a:t>text</a:t>
            </a:r>
            <a:endParaRPr sz="1600">
              <a:latin typeface="Arial"/>
              <a:cs typeface="Aria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8155305" y="2447925"/>
            <a:ext cx="5670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B</a:t>
            </a:r>
            <a:r>
              <a:rPr sz="2400" spc="-15" dirty="0">
                <a:latin typeface="Arial"/>
                <a:cs typeface="Arial"/>
              </a:rPr>
              <a:t>o</a:t>
            </a:r>
            <a:r>
              <a:rPr sz="2400" spc="-5" dirty="0">
                <a:latin typeface="Arial"/>
                <a:cs typeface="Arial"/>
              </a:rPr>
              <a:t>b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4496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Hybrid</a:t>
            </a:r>
            <a:r>
              <a:rPr spc="-100" dirty="0"/>
              <a:t> </a:t>
            </a:r>
            <a:r>
              <a:rPr dirty="0"/>
              <a:t>Cryptosystems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384285" y="6277584"/>
            <a:ext cx="22352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r>
              <a:rPr sz="1400" spc="-5" dirty="0">
                <a:latin typeface="Arial"/>
                <a:cs typeface="Arial"/>
              </a:rPr>
              <a:t>75</a:t>
            </a:r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44500" y="1548129"/>
            <a:ext cx="8154034" cy="413512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353695" marR="393700" indent="-341630">
              <a:lnSpc>
                <a:spcPct val="93100"/>
              </a:lnSpc>
              <a:spcBef>
                <a:spcPts val="32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Symmetric </a:t>
            </a:r>
            <a:r>
              <a:rPr sz="2800" dirty="0">
                <a:latin typeface="Arial"/>
                <a:cs typeface="Arial"/>
              </a:rPr>
              <a:t>ciphers </a:t>
            </a:r>
            <a:r>
              <a:rPr sz="2800" spc="-5" dirty="0">
                <a:latin typeface="Arial"/>
                <a:cs typeface="Arial"/>
              </a:rPr>
              <a:t>are </a:t>
            </a:r>
            <a:r>
              <a:rPr sz="2800" dirty="0">
                <a:latin typeface="Arial"/>
                <a:cs typeface="Arial"/>
              </a:rPr>
              <a:t>faster than </a:t>
            </a:r>
            <a:r>
              <a:rPr sz="2800" spc="-5" dirty="0">
                <a:latin typeface="Arial"/>
                <a:cs typeface="Arial"/>
              </a:rPr>
              <a:t>asymmetric  </a:t>
            </a:r>
            <a:r>
              <a:rPr sz="2800" dirty="0">
                <a:latin typeface="Arial"/>
                <a:cs typeface="Arial"/>
              </a:rPr>
              <a:t>ciphers </a:t>
            </a:r>
            <a:r>
              <a:rPr sz="2800" spc="-5" dirty="0">
                <a:latin typeface="Arial"/>
                <a:cs typeface="Arial"/>
              </a:rPr>
              <a:t>(because they are </a:t>
            </a:r>
            <a:r>
              <a:rPr sz="2800" dirty="0">
                <a:latin typeface="Arial"/>
                <a:cs typeface="Arial"/>
              </a:rPr>
              <a:t>less </a:t>
            </a:r>
            <a:r>
              <a:rPr sz="2800" spc="-5" dirty="0">
                <a:latin typeface="Arial"/>
                <a:cs typeface="Arial"/>
              </a:rPr>
              <a:t>computationally  </a:t>
            </a:r>
            <a:r>
              <a:rPr sz="2800" dirty="0">
                <a:latin typeface="Arial"/>
                <a:cs typeface="Arial"/>
              </a:rPr>
              <a:t>expensive ), </a:t>
            </a:r>
            <a:r>
              <a:rPr sz="2800" spc="-5" dirty="0">
                <a:latin typeface="Arial"/>
                <a:cs typeface="Arial"/>
              </a:rPr>
              <a:t>but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...</a:t>
            </a:r>
            <a:endParaRPr sz="2800">
              <a:latin typeface="Arial"/>
              <a:cs typeface="Arial"/>
            </a:endParaRPr>
          </a:p>
          <a:p>
            <a:pPr marL="353695" marR="831215" indent="-341630">
              <a:lnSpc>
                <a:spcPts val="3120"/>
              </a:lnSpc>
              <a:spcBef>
                <a:spcPts val="67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Asymmetric </a:t>
            </a:r>
            <a:r>
              <a:rPr sz="2800" dirty="0">
                <a:latin typeface="Arial"/>
                <a:cs typeface="Arial"/>
              </a:rPr>
              <a:t>ciphers simplify </a:t>
            </a:r>
            <a:r>
              <a:rPr sz="2800" spc="-5" dirty="0">
                <a:latin typeface="Arial"/>
                <a:cs typeface="Arial"/>
              </a:rPr>
              <a:t>key distribution,  </a:t>
            </a:r>
            <a:r>
              <a:rPr sz="2800" dirty="0">
                <a:latin typeface="Arial"/>
                <a:cs typeface="Arial"/>
              </a:rPr>
              <a:t>therefore ...</a:t>
            </a:r>
            <a:endParaRPr sz="2800">
              <a:latin typeface="Arial"/>
              <a:cs typeface="Arial"/>
            </a:endParaRPr>
          </a:p>
          <a:p>
            <a:pPr marL="353695" marR="58419" indent="-341630">
              <a:lnSpc>
                <a:spcPts val="3130"/>
              </a:lnSpc>
              <a:spcBef>
                <a:spcPts val="59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a </a:t>
            </a:r>
            <a:r>
              <a:rPr sz="2800" dirty="0">
                <a:latin typeface="Arial"/>
                <a:cs typeface="Arial"/>
              </a:rPr>
              <a:t>combination </a:t>
            </a:r>
            <a:r>
              <a:rPr sz="2800" spc="-5" dirty="0">
                <a:latin typeface="Arial"/>
                <a:cs typeface="Arial"/>
              </a:rPr>
              <a:t>of both symmetric </a:t>
            </a:r>
            <a:r>
              <a:rPr sz="2800" dirty="0">
                <a:latin typeface="Arial"/>
                <a:cs typeface="Arial"/>
              </a:rPr>
              <a:t>and </a:t>
            </a:r>
            <a:r>
              <a:rPr sz="2800" spc="-5" dirty="0">
                <a:latin typeface="Arial"/>
                <a:cs typeface="Arial"/>
              </a:rPr>
              <a:t>asymmetric  </a:t>
            </a:r>
            <a:r>
              <a:rPr sz="2800" dirty="0">
                <a:latin typeface="Arial"/>
                <a:cs typeface="Arial"/>
              </a:rPr>
              <a:t>ciphers </a:t>
            </a:r>
            <a:r>
              <a:rPr sz="2800" spc="-5" dirty="0">
                <a:latin typeface="Arial"/>
                <a:cs typeface="Arial"/>
              </a:rPr>
              <a:t>can be used – a </a:t>
            </a:r>
            <a:r>
              <a:rPr sz="2800" dirty="0">
                <a:latin typeface="Arial"/>
                <a:cs typeface="Arial"/>
              </a:rPr>
              <a:t>hybrid</a:t>
            </a:r>
            <a:r>
              <a:rPr sz="2800" spc="6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system:</a:t>
            </a:r>
            <a:endParaRPr sz="2800">
              <a:latin typeface="Arial"/>
              <a:cs typeface="Arial"/>
            </a:endParaRPr>
          </a:p>
          <a:p>
            <a:pPr marL="755015" marR="5080" lvl="1" indent="-285750">
              <a:lnSpc>
                <a:spcPts val="2690"/>
              </a:lnSpc>
              <a:spcBef>
                <a:spcPts val="490"/>
              </a:spcBef>
              <a:buChar char="–"/>
              <a:tabLst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The asymmetric </a:t>
            </a:r>
            <a:r>
              <a:rPr sz="2400" spc="-5" dirty="0">
                <a:latin typeface="Arial"/>
                <a:cs typeface="Arial"/>
              </a:rPr>
              <a:t>cipher is used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distribute a randomly  chosen </a:t>
            </a:r>
            <a:r>
              <a:rPr sz="2400" dirty="0">
                <a:latin typeface="Arial"/>
                <a:cs typeface="Arial"/>
              </a:rPr>
              <a:t>symmetric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key.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29"/>
              </a:spcBef>
              <a:buChar char="–"/>
              <a:tabLst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The symmetric </a:t>
            </a:r>
            <a:r>
              <a:rPr sz="2400" spc="-5" dirty="0">
                <a:latin typeface="Arial"/>
                <a:cs typeface="Arial"/>
              </a:rPr>
              <a:t>cipher is used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encrypting bulk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data.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333501"/>
            <a:ext cx="4361180" cy="96646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 marR="5080">
              <a:lnSpc>
                <a:spcPts val="3560"/>
              </a:lnSpc>
              <a:spcBef>
                <a:spcPts val="455"/>
              </a:spcBef>
            </a:pPr>
            <a:r>
              <a:rPr sz="3200" spc="-5" dirty="0"/>
              <a:t>Confidentiality</a:t>
            </a:r>
            <a:r>
              <a:rPr sz="3200" spc="-45" dirty="0"/>
              <a:t> </a:t>
            </a:r>
            <a:r>
              <a:rPr sz="3200" dirty="0"/>
              <a:t>Services:  Hybrid</a:t>
            </a:r>
            <a:r>
              <a:rPr sz="3200" spc="-50" dirty="0"/>
              <a:t> </a:t>
            </a:r>
            <a:r>
              <a:rPr sz="3200" dirty="0"/>
              <a:t>Cryptosystems</a:t>
            </a:r>
            <a:endParaRPr sz="3200"/>
          </a:p>
        </p:txBody>
      </p:sp>
      <p:sp>
        <p:nvSpPr>
          <p:cNvPr id="5" name="object 5"/>
          <p:cNvSpPr txBox="1"/>
          <p:nvPr/>
        </p:nvSpPr>
        <p:spPr>
          <a:xfrm>
            <a:off x="8384285" y="6260693"/>
            <a:ext cx="22352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5" dirty="0">
                <a:latin typeface="Arial"/>
                <a:cs typeface="Arial"/>
              </a:rPr>
              <a:t>76</a:t>
            </a:r>
            <a:endParaRPr sz="1400">
              <a:latin typeface="Arial"/>
              <a:cs typeface="Arial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3659" y="4728590"/>
            <a:ext cx="789484" cy="95250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462345" y="2305743"/>
            <a:ext cx="266411" cy="541952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71179" y="4737734"/>
            <a:ext cx="789484" cy="952499"/>
          </a:xfrm>
          <a:prstGeom prst="rect">
            <a:avLst/>
          </a:prstGeom>
        </p:spPr>
      </p:pic>
      <p:sp>
        <p:nvSpPr>
          <p:cNvPr id="9" name="object 9"/>
          <p:cNvSpPr/>
          <p:nvPr/>
        </p:nvSpPr>
        <p:spPr>
          <a:xfrm>
            <a:off x="3540252" y="5216652"/>
            <a:ext cx="2095500" cy="76200"/>
          </a:xfrm>
          <a:custGeom>
            <a:avLst/>
            <a:gdLst/>
            <a:ahLst/>
            <a:cxnLst/>
            <a:rect l="l" t="t" r="r" b="b"/>
            <a:pathLst>
              <a:path w="2095500" h="76200">
                <a:moveTo>
                  <a:pt x="2019300" y="0"/>
                </a:moveTo>
                <a:lnTo>
                  <a:pt x="2019300" y="76200"/>
                </a:lnTo>
                <a:lnTo>
                  <a:pt x="2082800" y="44450"/>
                </a:lnTo>
                <a:lnTo>
                  <a:pt x="2032000" y="44450"/>
                </a:lnTo>
                <a:lnTo>
                  <a:pt x="2032000" y="31750"/>
                </a:lnTo>
                <a:lnTo>
                  <a:pt x="2082800" y="31750"/>
                </a:lnTo>
                <a:lnTo>
                  <a:pt x="2019300" y="0"/>
                </a:lnTo>
                <a:close/>
              </a:path>
              <a:path w="2095500" h="76200">
                <a:moveTo>
                  <a:pt x="2019300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2019300" y="44450"/>
                </a:lnTo>
                <a:lnTo>
                  <a:pt x="2019300" y="31750"/>
                </a:lnTo>
                <a:close/>
              </a:path>
              <a:path w="2095500" h="76200">
                <a:moveTo>
                  <a:pt x="2082800" y="31750"/>
                </a:moveTo>
                <a:lnTo>
                  <a:pt x="2032000" y="31750"/>
                </a:lnTo>
                <a:lnTo>
                  <a:pt x="2032000" y="44450"/>
                </a:lnTo>
                <a:lnTo>
                  <a:pt x="2082800" y="44450"/>
                </a:lnTo>
                <a:lnTo>
                  <a:pt x="2095500" y="38100"/>
                </a:lnTo>
                <a:lnTo>
                  <a:pt x="2082800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5927852" y="2942335"/>
            <a:ext cx="11309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latin typeface="Arial"/>
                <a:cs typeface="Arial"/>
              </a:rPr>
              <a:t>Bob’s  </a:t>
            </a:r>
            <a:r>
              <a:rPr sz="1800" spc="-5" dirty="0">
                <a:latin typeface="Arial"/>
                <a:cs typeface="Arial"/>
              </a:rPr>
              <a:t>private</a:t>
            </a:r>
            <a:r>
              <a:rPr sz="1800" spc="-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key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775075" y="2961259"/>
            <a:ext cx="10414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latin typeface="Arial"/>
                <a:cs typeface="Arial"/>
              </a:rPr>
              <a:t>Bob’s  </a:t>
            </a:r>
            <a:r>
              <a:rPr sz="1800" spc="-5" dirty="0">
                <a:latin typeface="Arial"/>
                <a:cs typeface="Arial"/>
              </a:rPr>
              <a:t>public</a:t>
            </a:r>
            <a:r>
              <a:rPr sz="1800" spc="-8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key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69442" y="5781243"/>
            <a:ext cx="11563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Plaintext</a:t>
            </a:r>
            <a:r>
              <a:rPr sz="1800" spc="-50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M</a:t>
            </a:r>
            <a:endParaRPr sz="18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932935" y="4949190"/>
            <a:ext cx="1296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Ciphertext</a:t>
            </a:r>
            <a:r>
              <a:rPr sz="1800" spc="-4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C</a:t>
            </a:r>
            <a:endParaRPr sz="18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479283" y="5807760"/>
            <a:ext cx="89852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Arial"/>
                <a:cs typeface="Arial"/>
              </a:rPr>
              <a:t>Plaintext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479283" y="6082690"/>
            <a:ext cx="2159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Arial"/>
                <a:cs typeface="Arial"/>
              </a:rPr>
              <a:t>M</a:t>
            </a:r>
            <a:endParaRPr sz="180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5562600" y="2971800"/>
            <a:ext cx="76200" cy="611505"/>
          </a:xfrm>
          <a:custGeom>
            <a:avLst/>
            <a:gdLst/>
            <a:ahLst/>
            <a:cxnLst/>
            <a:rect l="l" t="t" r="r" b="b"/>
            <a:pathLst>
              <a:path w="76200" h="611504">
                <a:moveTo>
                  <a:pt x="31750" y="534924"/>
                </a:moveTo>
                <a:lnTo>
                  <a:pt x="0" y="534924"/>
                </a:lnTo>
                <a:lnTo>
                  <a:pt x="38100" y="611124"/>
                </a:lnTo>
                <a:lnTo>
                  <a:pt x="69850" y="547624"/>
                </a:lnTo>
                <a:lnTo>
                  <a:pt x="31750" y="547624"/>
                </a:lnTo>
                <a:lnTo>
                  <a:pt x="31750" y="534924"/>
                </a:lnTo>
                <a:close/>
              </a:path>
              <a:path w="76200" h="611504">
                <a:moveTo>
                  <a:pt x="44450" y="0"/>
                </a:moveTo>
                <a:lnTo>
                  <a:pt x="31750" y="0"/>
                </a:lnTo>
                <a:lnTo>
                  <a:pt x="31750" y="547624"/>
                </a:lnTo>
                <a:lnTo>
                  <a:pt x="44450" y="547624"/>
                </a:lnTo>
                <a:lnTo>
                  <a:pt x="44450" y="0"/>
                </a:lnTo>
                <a:close/>
              </a:path>
              <a:path w="76200" h="611504">
                <a:moveTo>
                  <a:pt x="76200" y="534924"/>
                </a:moveTo>
                <a:lnTo>
                  <a:pt x="44450" y="534924"/>
                </a:lnTo>
                <a:lnTo>
                  <a:pt x="44450" y="547624"/>
                </a:lnTo>
                <a:lnTo>
                  <a:pt x="69850" y="547624"/>
                </a:lnTo>
                <a:lnTo>
                  <a:pt x="76200" y="53492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1581911" y="4882896"/>
            <a:ext cx="1739900" cy="736600"/>
            <a:chOff x="1581911" y="4882896"/>
            <a:chExt cx="1739900" cy="736600"/>
          </a:xfrm>
        </p:grpSpPr>
        <p:sp>
          <p:nvSpPr>
            <p:cNvPr id="18" name="object 18"/>
            <p:cNvSpPr/>
            <p:nvPr/>
          </p:nvSpPr>
          <p:spPr>
            <a:xfrm>
              <a:off x="1581911" y="5219700"/>
              <a:ext cx="589915" cy="76200"/>
            </a:xfrm>
            <a:custGeom>
              <a:avLst/>
              <a:gdLst/>
              <a:ahLst/>
              <a:cxnLst/>
              <a:rect l="l" t="t" r="r" b="b"/>
              <a:pathLst>
                <a:path w="589914" h="76200">
                  <a:moveTo>
                    <a:pt x="513588" y="0"/>
                  </a:moveTo>
                  <a:lnTo>
                    <a:pt x="513588" y="76200"/>
                  </a:lnTo>
                  <a:lnTo>
                    <a:pt x="577088" y="44450"/>
                  </a:lnTo>
                  <a:lnTo>
                    <a:pt x="526288" y="44450"/>
                  </a:lnTo>
                  <a:lnTo>
                    <a:pt x="526288" y="31750"/>
                  </a:lnTo>
                  <a:lnTo>
                    <a:pt x="577088" y="31750"/>
                  </a:lnTo>
                  <a:lnTo>
                    <a:pt x="513588" y="0"/>
                  </a:lnTo>
                  <a:close/>
                </a:path>
                <a:path w="589914" h="76200">
                  <a:moveTo>
                    <a:pt x="513588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513588" y="44450"/>
                  </a:lnTo>
                  <a:lnTo>
                    <a:pt x="513588" y="31750"/>
                  </a:lnTo>
                  <a:close/>
                </a:path>
                <a:path w="589914" h="76200">
                  <a:moveTo>
                    <a:pt x="577088" y="31750"/>
                  </a:moveTo>
                  <a:lnTo>
                    <a:pt x="526288" y="31750"/>
                  </a:lnTo>
                  <a:lnTo>
                    <a:pt x="526288" y="44450"/>
                  </a:lnTo>
                  <a:lnTo>
                    <a:pt x="577088" y="44450"/>
                  </a:lnTo>
                  <a:lnTo>
                    <a:pt x="589788" y="38100"/>
                  </a:lnTo>
                  <a:lnTo>
                    <a:pt x="577088" y="317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262212" y="4941455"/>
              <a:ext cx="1059180" cy="678180"/>
            </a:xfrm>
            <a:custGeom>
              <a:avLst/>
              <a:gdLst/>
              <a:ahLst/>
              <a:cxnLst/>
              <a:rect l="l" t="t" r="r" b="b"/>
              <a:pathLst>
                <a:path w="1059179" h="678179">
                  <a:moveTo>
                    <a:pt x="1059078" y="110350"/>
                  </a:moveTo>
                  <a:lnTo>
                    <a:pt x="1049680" y="64249"/>
                  </a:lnTo>
                  <a:lnTo>
                    <a:pt x="1024153" y="26657"/>
                  </a:lnTo>
                  <a:lnTo>
                    <a:pt x="986574" y="1511"/>
                  </a:lnTo>
                  <a:lnTo>
                    <a:pt x="982484" y="0"/>
                  </a:lnTo>
                  <a:lnTo>
                    <a:pt x="993368" y="16116"/>
                  </a:lnTo>
                  <a:lnTo>
                    <a:pt x="993889" y="18757"/>
                  </a:lnTo>
                  <a:lnTo>
                    <a:pt x="1002195" y="59804"/>
                  </a:lnTo>
                  <a:lnTo>
                    <a:pt x="1002195" y="508876"/>
                  </a:lnTo>
                  <a:lnTo>
                    <a:pt x="993368" y="552577"/>
                  </a:lnTo>
                  <a:lnTo>
                    <a:pt x="969302" y="588264"/>
                  </a:lnTo>
                  <a:lnTo>
                    <a:pt x="933615" y="612317"/>
                  </a:lnTo>
                  <a:lnTo>
                    <a:pt x="889927" y="621144"/>
                  </a:lnTo>
                  <a:lnTo>
                    <a:pt x="59855" y="621144"/>
                  </a:lnTo>
                  <a:lnTo>
                    <a:pt x="18821" y="612863"/>
                  </a:lnTo>
                  <a:lnTo>
                    <a:pt x="16167" y="612317"/>
                  </a:lnTo>
                  <a:lnTo>
                    <a:pt x="10807" y="608723"/>
                  </a:lnTo>
                  <a:lnTo>
                    <a:pt x="0" y="601421"/>
                  </a:lnTo>
                  <a:lnTo>
                    <a:pt x="1689" y="606031"/>
                  </a:lnTo>
                  <a:lnTo>
                    <a:pt x="27216" y="643623"/>
                  </a:lnTo>
                  <a:lnTo>
                    <a:pt x="64808" y="668807"/>
                  </a:lnTo>
                  <a:lnTo>
                    <a:pt x="110655" y="678040"/>
                  </a:lnTo>
                  <a:lnTo>
                    <a:pt x="941108" y="678027"/>
                  </a:lnTo>
                  <a:lnTo>
                    <a:pt x="987082" y="668591"/>
                  </a:lnTo>
                  <a:lnTo>
                    <a:pt x="992822" y="665848"/>
                  </a:lnTo>
                  <a:lnTo>
                    <a:pt x="997496" y="663625"/>
                  </a:lnTo>
                  <a:lnTo>
                    <a:pt x="1032294" y="634733"/>
                  </a:lnTo>
                  <a:lnTo>
                    <a:pt x="1053884" y="594601"/>
                  </a:lnTo>
                  <a:lnTo>
                    <a:pt x="1059078" y="559676"/>
                  </a:lnTo>
                  <a:lnTo>
                    <a:pt x="1059078" y="110350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209799" y="4888992"/>
              <a:ext cx="1054735" cy="673735"/>
            </a:xfrm>
            <a:custGeom>
              <a:avLst/>
              <a:gdLst/>
              <a:ahLst/>
              <a:cxnLst/>
              <a:rect l="l" t="t" r="r" b="b"/>
              <a:pathLst>
                <a:path w="1054735" h="673735">
                  <a:moveTo>
                    <a:pt x="942339" y="0"/>
                  </a:moveTo>
                  <a:lnTo>
                    <a:pt x="112268" y="0"/>
                  </a:lnTo>
                  <a:lnTo>
                    <a:pt x="68580" y="8826"/>
                  </a:lnTo>
                  <a:lnTo>
                    <a:pt x="32893" y="32892"/>
                  </a:lnTo>
                  <a:lnTo>
                    <a:pt x="8826" y="68579"/>
                  </a:lnTo>
                  <a:lnTo>
                    <a:pt x="0" y="112267"/>
                  </a:lnTo>
                  <a:lnTo>
                    <a:pt x="0" y="561339"/>
                  </a:lnTo>
                  <a:lnTo>
                    <a:pt x="8826" y="605027"/>
                  </a:lnTo>
                  <a:lnTo>
                    <a:pt x="32893" y="640714"/>
                  </a:lnTo>
                  <a:lnTo>
                    <a:pt x="68580" y="664781"/>
                  </a:lnTo>
                  <a:lnTo>
                    <a:pt x="112268" y="673607"/>
                  </a:lnTo>
                  <a:lnTo>
                    <a:pt x="942339" y="673607"/>
                  </a:lnTo>
                  <a:lnTo>
                    <a:pt x="986028" y="664781"/>
                  </a:lnTo>
                  <a:lnTo>
                    <a:pt x="1021715" y="640714"/>
                  </a:lnTo>
                  <a:lnTo>
                    <a:pt x="1045781" y="605027"/>
                  </a:lnTo>
                  <a:lnTo>
                    <a:pt x="1054608" y="561339"/>
                  </a:lnTo>
                  <a:lnTo>
                    <a:pt x="1054608" y="112267"/>
                  </a:lnTo>
                  <a:lnTo>
                    <a:pt x="1045781" y="68579"/>
                  </a:lnTo>
                  <a:lnTo>
                    <a:pt x="1021715" y="32892"/>
                  </a:lnTo>
                  <a:lnTo>
                    <a:pt x="986028" y="8826"/>
                  </a:lnTo>
                  <a:lnTo>
                    <a:pt x="942339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2209799" y="4888992"/>
              <a:ext cx="1054735" cy="673735"/>
            </a:xfrm>
            <a:custGeom>
              <a:avLst/>
              <a:gdLst/>
              <a:ahLst/>
              <a:cxnLst/>
              <a:rect l="l" t="t" r="r" b="b"/>
              <a:pathLst>
                <a:path w="1054735" h="673735">
                  <a:moveTo>
                    <a:pt x="0" y="112267"/>
                  </a:moveTo>
                  <a:lnTo>
                    <a:pt x="8826" y="68579"/>
                  </a:lnTo>
                  <a:lnTo>
                    <a:pt x="32893" y="32892"/>
                  </a:lnTo>
                  <a:lnTo>
                    <a:pt x="68580" y="8826"/>
                  </a:lnTo>
                  <a:lnTo>
                    <a:pt x="112268" y="0"/>
                  </a:lnTo>
                  <a:lnTo>
                    <a:pt x="942339" y="0"/>
                  </a:lnTo>
                  <a:lnTo>
                    <a:pt x="986028" y="8826"/>
                  </a:lnTo>
                  <a:lnTo>
                    <a:pt x="1021715" y="32892"/>
                  </a:lnTo>
                  <a:lnTo>
                    <a:pt x="1045781" y="68579"/>
                  </a:lnTo>
                  <a:lnTo>
                    <a:pt x="1054608" y="112267"/>
                  </a:lnTo>
                  <a:lnTo>
                    <a:pt x="1054608" y="561339"/>
                  </a:lnTo>
                  <a:lnTo>
                    <a:pt x="1045781" y="605027"/>
                  </a:lnTo>
                  <a:lnTo>
                    <a:pt x="1021715" y="640714"/>
                  </a:lnTo>
                  <a:lnTo>
                    <a:pt x="986028" y="664781"/>
                  </a:lnTo>
                  <a:lnTo>
                    <a:pt x="942339" y="673607"/>
                  </a:lnTo>
                  <a:lnTo>
                    <a:pt x="112268" y="673607"/>
                  </a:lnTo>
                  <a:lnTo>
                    <a:pt x="68580" y="664781"/>
                  </a:lnTo>
                  <a:lnTo>
                    <a:pt x="32893" y="640714"/>
                  </a:lnTo>
                  <a:lnTo>
                    <a:pt x="8826" y="605027"/>
                  </a:lnTo>
                  <a:lnTo>
                    <a:pt x="0" y="561339"/>
                  </a:lnTo>
                  <a:lnTo>
                    <a:pt x="0" y="112267"/>
                  </a:lnTo>
                  <a:close/>
                </a:path>
              </a:pathLst>
            </a:custGeom>
            <a:ln w="1219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2" name="object 22"/>
          <p:cNvGrpSpPr/>
          <p:nvPr/>
        </p:nvGrpSpPr>
        <p:grpSpPr>
          <a:xfrm>
            <a:off x="5785103" y="4882896"/>
            <a:ext cx="1740535" cy="736600"/>
            <a:chOff x="5785103" y="4882896"/>
            <a:chExt cx="1740535" cy="736600"/>
          </a:xfrm>
        </p:grpSpPr>
        <p:sp>
          <p:nvSpPr>
            <p:cNvPr id="23" name="object 23"/>
            <p:cNvSpPr/>
            <p:nvPr/>
          </p:nvSpPr>
          <p:spPr>
            <a:xfrm>
              <a:off x="6934199" y="5163312"/>
              <a:ext cx="591820" cy="76200"/>
            </a:xfrm>
            <a:custGeom>
              <a:avLst/>
              <a:gdLst/>
              <a:ahLst/>
              <a:cxnLst/>
              <a:rect l="l" t="t" r="r" b="b"/>
              <a:pathLst>
                <a:path w="591820" h="76200">
                  <a:moveTo>
                    <a:pt x="515111" y="0"/>
                  </a:moveTo>
                  <a:lnTo>
                    <a:pt x="515111" y="76200"/>
                  </a:lnTo>
                  <a:lnTo>
                    <a:pt x="578611" y="44450"/>
                  </a:lnTo>
                  <a:lnTo>
                    <a:pt x="527811" y="44450"/>
                  </a:lnTo>
                  <a:lnTo>
                    <a:pt x="527811" y="31750"/>
                  </a:lnTo>
                  <a:lnTo>
                    <a:pt x="578611" y="31750"/>
                  </a:lnTo>
                  <a:lnTo>
                    <a:pt x="515111" y="0"/>
                  </a:lnTo>
                  <a:close/>
                </a:path>
                <a:path w="591820" h="76200">
                  <a:moveTo>
                    <a:pt x="515111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515111" y="44450"/>
                  </a:lnTo>
                  <a:lnTo>
                    <a:pt x="515111" y="31750"/>
                  </a:lnTo>
                  <a:close/>
                </a:path>
                <a:path w="591820" h="76200">
                  <a:moveTo>
                    <a:pt x="578611" y="31750"/>
                  </a:moveTo>
                  <a:lnTo>
                    <a:pt x="527811" y="31750"/>
                  </a:lnTo>
                  <a:lnTo>
                    <a:pt x="527811" y="44450"/>
                  </a:lnTo>
                  <a:lnTo>
                    <a:pt x="578611" y="44450"/>
                  </a:lnTo>
                  <a:lnTo>
                    <a:pt x="591311" y="38100"/>
                  </a:lnTo>
                  <a:lnTo>
                    <a:pt x="578611" y="317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843613" y="4941455"/>
              <a:ext cx="1059180" cy="678180"/>
            </a:xfrm>
            <a:custGeom>
              <a:avLst/>
              <a:gdLst/>
              <a:ahLst/>
              <a:cxnLst/>
              <a:rect l="l" t="t" r="r" b="b"/>
              <a:pathLst>
                <a:path w="1059179" h="678179">
                  <a:moveTo>
                    <a:pt x="1059091" y="110350"/>
                  </a:moveTo>
                  <a:lnTo>
                    <a:pt x="1049693" y="64249"/>
                  </a:lnTo>
                  <a:lnTo>
                    <a:pt x="1024166" y="26657"/>
                  </a:lnTo>
                  <a:lnTo>
                    <a:pt x="986574" y="1511"/>
                  </a:lnTo>
                  <a:lnTo>
                    <a:pt x="982484" y="0"/>
                  </a:lnTo>
                  <a:lnTo>
                    <a:pt x="993368" y="16116"/>
                  </a:lnTo>
                  <a:lnTo>
                    <a:pt x="993889" y="18757"/>
                  </a:lnTo>
                  <a:lnTo>
                    <a:pt x="1002195" y="59804"/>
                  </a:lnTo>
                  <a:lnTo>
                    <a:pt x="1002195" y="508876"/>
                  </a:lnTo>
                  <a:lnTo>
                    <a:pt x="993355" y="552577"/>
                  </a:lnTo>
                  <a:lnTo>
                    <a:pt x="969289" y="588264"/>
                  </a:lnTo>
                  <a:lnTo>
                    <a:pt x="933615" y="612317"/>
                  </a:lnTo>
                  <a:lnTo>
                    <a:pt x="889927" y="621144"/>
                  </a:lnTo>
                  <a:lnTo>
                    <a:pt x="59855" y="621144"/>
                  </a:lnTo>
                  <a:lnTo>
                    <a:pt x="18821" y="612863"/>
                  </a:lnTo>
                  <a:lnTo>
                    <a:pt x="16167" y="612317"/>
                  </a:lnTo>
                  <a:lnTo>
                    <a:pt x="10807" y="608723"/>
                  </a:lnTo>
                  <a:lnTo>
                    <a:pt x="0" y="601421"/>
                  </a:lnTo>
                  <a:lnTo>
                    <a:pt x="1689" y="606031"/>
                  </a:lnTo>
                  <a:lnTo>
                    <a:pt x="27216" y="643623"/>
                  </a:lnTo>
                  <a:lnTo>
                    <a:pt x="64808" y="668807"/>
                  </a:lnTo>
                  <a:lnTo>
                    <a:pt x="110655" y="678040"/>
                  </a:lnTo>
                  <a:lnTo>
                    <a:pt x="941108" y="678027"/>
                  </a:lnTo>
                  <a:lnTo>
                    <a:pt x="987082" y="668591"/>
                  </a:lnTo>
                  <a:lnTo>
                    <a:pt x="992822" y="665848"/>
                  </a:lnTo>
                  <a:lnTo>
                    <a:pt x="997496" y="663625"/>
                  </a:lnTo>
                  <a:lnTo>
                    <a:pt x="1032294" y="634733"/>
                  </a:lnTo>
                  <a:lnTo>
                    <a:pt x="1053884" y="594601"/>
                  </a:lnTo>
                  <a:lnTo>
                    <a:pt x="1059091" y="559676"/>
                  </a:lnTo>
                  <a:lnTo>
                    <a:pt x="1059091" y="110350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791199" y="4888992"/>
              <a:ext cx="1054735" cy="673735"/>
            </a:xfrm>
            <a:custGeom>
              <a:avLst/>
              <a:gdLst/>
              <a:ahLst/>
              <a:cxnLst/>
              <a:rect l="l" t="t" r="r" b="b"/>
              <a:pathLst>
                <a:path w="1054734" h="673735">
                  <a:moveTo>
                    <a:pt x="942340" y="0"/>
                  </a:moveTo>
                  <a:lnTo>
                    <a:pt x="112267" y="0"/>
                  </a:lnTo>
                  <a:lnTo>
                    <a:pt x="68579" y="8826"/>
                  </a:lnTo>
                  <a:lnTo>
                    <a:pt x="32892" y="32892"/>
                  </a:lnTo>
                  <a:lnTo>
                    <a:pt x="8826" y="68579"/>
                  </a:lnTo>
                  <a:lnTo>
                    <a:pt x="0" y="112267"/>
                  </a:lnTo>
                  <a:lnTo>
                    <a:pt x="0" y="561339"/>
                  </a:lnTo>
                  <a:lnTo>
                    <a:pt x="8826" y="605027"/>
                  </a:lnTo>
                  <a:lnTo>
                    <a:pt x="32892" y="640714"/>
                  </a:lnTo>
                  <a:lnTo>
                    <a:pt x="68579" y="664781"/>
                  </a:lnTo>
                  <a:lnTo>
                    <a:pt x="112267" y="673607"/>
                  </a:lnTo>
                  <a:lnTo>
                    <a:pt x="942340" y="673607"/>
                  </a:lnTo>
                  <a:lnTo>
                    <a:pt x="986028" y="664781"/>
                  </a:lnTo>
                  <a:lnTo>
                    <a:pt x="1021715" y="640714"/>
                  </a:lnTo>
                  <a:lnTo>
                    <a:pt x="1045781" y="605027"/>
                  </a:lnTo>
                  <a:lnTo>
                    <a:pt x="1054607" y="561339"/>
                  </a:lnTo>
                  <a:lnTo>
                    <a:pt x="1054607" y="112267"/>
                  </a:lnTo>
                  <a:lnTo>
                    <a:pt x="1045781" y="68579"/>
                  </a:lnTo>
                  <a:lnTo>
                    <a:pt x="1021714" y="32892"/>
                  </a:lnTo>
                  <a:lnTo>
                    <a:pt x="986027" y="8826"/>
                  </a:lnTo>
                  <a:lnTo>
                    <a:pt x="942340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5791199" y="4888992"/>
              <a:ext cx="1054735" cy="673735"/>
            </a:xfrm>
            <a:custGeom>
              <a:avLst/>
              <a:gdLst/>
              <a:ahLst/>
              <a:cxnLst/>
              <a:rect l="l" t="t" r="r" b="b"/>
              <a:pathLst>
                <a:path w="1054734" h="673735">
                  <a:moveTo>
                    <a:pt x="0" y="112267"/>
                  </a:moveTo>
                  <a:lnTo>
                    <a:pt x="8826" y="68579"/>
                  </a:lnTo>
                  <a:lnTo>
                    <a:pt x="32892" y="32892"/>
                  </a:lnTo>
                  <a:lnTo>
                    <a:pt x="68579" y="8826"/>
                  </a:lnTo>
                  <a:lnTo>
                    <a:pt x="112267" y="0"/>
                  </a:lnTo>
                  <a:lnTo>
                    <a:pt x="942340" y="0"/>
                  </a:lnTo>
                  <a:lnTo>
                    <a:pt x="986027" y="8826"/>
                  </a:lnTo>
                  <a:lnTo>
                    <a:pt x="1021714" y="32892"/>
                  </a:lnTo>
                  <a:lnTo>
                    <a:pt x="1045781" y="68579"/>
                  </a:lnTo>
                  <a:lnTo>
                    <a:pt x="1054607" y="112267"/>
                  </a:lnTo>
                  <a:lnTo>
                    <a:pt x="1054607" y="561339"/>
                  </a:lnTo>
                  <a:lnTo>
                    <a:pt x="1045781" y="605027"/>
                  </a:lnTo>
                  <a:lnTo>
                    <a:pt x="1021715" y="640714"/>
                  </a:lnTo>
                  <a:lnTo>
                    <a:pt x="986028" y="664781"/>
                  </a:lnTo>
                  <a:lnTo>
                    <a:pt x="942340" y="673607"/>
                  </a:lnTo>
                  <a:lnTo>
                    <a:pt x="112267" y="673607"/>
                  </a:lnTo>
                  <a:lnTo>
                    <a:pt x="68579" y="664781"/>
                  </a:lnTo>
                  <a:lnTo>
                    <a:pt x="32892" y="640714"/>
                  </a:lnTo>
                  <a:lnTo>
                    <a:pt x="8826" y="605027"/>
                  </a:lnTo>
                  <a:lnTo>
                    <a:pt x="0" y="561339"/>
                  </a:lnTo>
                  <a:lnTo>
                    <a:pt x="0" y="112267"/>
                  </a:lnTo>
                  <a:close/>
                </a:path>
              </a:pathLst>
            </a:custGeom>
            <a:ln w="1219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2236977" y="5819343"/>
            <a:ext cx="11620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spc="-5" dirty="0">
                <a:latin typeface="Arial"/>
                <a:cs typeface="Arial"/>
              </a:rPr>
              <a:t>C </a:t>
            </a:r>
            <a:r>
              <a:rPr sz="1800" i="1" dirty="0">
                <a:latin typeface="Arial"/>
                <a:cs typeface="Arial"/>
              </a:rPr>
              <a:t>=</a:t>
            </a:r>
            <a:r>
              <a:rPr sz="1800" i="1" spc="-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</a:t>
            </a:r>
            <a:r>
              <a:rPr sz="1800" i="1" spc="-5" dirty="0">
                <a:latin typeface="Arial"/>
                <a:cs typeface="Arial"/>
              </a:rPr>
              <a:t>(M,K)</a:t>
            </a:r>
            <a:endParaRPr sz="18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828791" y="5814466"/>
            <a:ext cx="11747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Arial"/>
                <a:cs typeface="Arial"/>
              </a:rPr>
              <a:t>M =</a:t>
            </a:r>
            <a:r>
              <a:rPr sz="1800" i="1" spc="-7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</a:t>
            </a:r>
            <a:r>
              <a:rPr sz="1800" i="1" spc="-5" dirty="0">
                <a:latin typeface="Arial"/>
                <a:cs typeface="Arial"/>
              </a:rPr>
              <a:t>(C,K)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2391536" y="1682369"/>
            <a:ext cx="1683385" cy="1377950"/>
            <a:chOff x="2391536" y="1682369"/>
            <a:chExt cx="1683385" cy="1377950"/>
          </a:xfrm>
        </p:grpSpPr>
        <p:pic>
          <p:nvPicPr>
            <p:cNvPr id="30" name="object 3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560129" y="2236678"/>
              <a:ext cx="514246" cy="515022"/>
            </a:xfrm>
            <a:prstGeom prst="rect">
              <a:avLst/>
            </a:prstGeom>
          </p:spPr>
        </p:pic>
        <p:pic>
          <p:nvPicPr>
            <p:cNvPr id="31" name="object 3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253866" y="2474147"/>
              <a:ext cx="423456" cy="586044"/>
            </a:xfrm>
            <a:prstGeom prst="rect">
              <a:avLst/>
            </a:prstGeom>
          </p:spPr>
        </p:pic>
        <p:pic>
          <p:nvPicPr>
            <p:cNvPr id="32" name="object 3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757677" y="2457183"/>
              <a:ext cx="516610" cy="601573"/>
            </a:xfrm>
            <a:prstGeom prst="rect">
              <a:avLst/>
            </a:prstGeom>
          </p:spPr>
        </p:pic>
        <p:pic>
          <p:nvPicPr>
            <p:cNvPr id="33" name="object 3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391536" y="2222347"/>
              <a:ext cx="601573" cy="518337"/>
            </a:xfrm>
            <a:prstGeom prst="rect">
              <a:avLst/>
            </a:prstGeom>
          </p:spPr>
        </p:pic>
        <p:sp>
          <p:nvSpPr>
            <p:cNvPr id="34" name="object 34"/>
            <p:cNvSpPr/>
            <p:nvPr/>
          </p:nvSpPr>
          <p:spPr>
            <a:xfrm>
              <a:off x="2783585" y="1696974"/>
              <a:ext cx="896619" cy="911860"/>
            </a:xfrm>
            <a:custGeom>
              <a:avLst/>
              <a:gdLst/>
              <a:ahLst/>
              <a:cxnLst/>
              <a:rect l="l" t="t" r="r" b="b"/>
              <a:pathLst>
                <a:path w="896620" h="911860">
                  <a:moveTo>
                    <a:pt x="0" y="455675"/>
                  </a:moveTo>
                  <a:lnTo>
                    <a:pt x="2629" y="406016"/>
                  </a:lnTo>
                  <a:lnTo>
                    <a:pt x="10337" y="357907"/>
                  </a:lnTo>
                  <a:lnTo>
                    <a:pt x="22847" y="311627"/>
                  </a:lnTo>
                  <a:lnTo>
                    <a:pt x="39888" y="267454"/>
                  </a:lnTo>
                  <a:lnTo>
                    <a:pt x="61185" y="225664"/>
                  </a:lnTo>
                  <a:lnTo>
                    <a:pt x="86465" y="186537"/>
                  </a:lnTo>
                  <a:lnTo>
                    <a:pt x="115454" y="150349"/>
                  </a:lnTo>
                  <a:lnTo>
                    <a:pt x="147879" y="117379"/>
                  </a:lnTo>
                  <a:lnTo>
                    <a:pt x="183465" y="87904"/>
                  </a:lnTo>
                  <a:lnTo>
                    <a:pt x="221939" y="62201"/>
                  </a:lnTo>
                  <a:lnTo>
                    <a:pt x="263028" y="40549"/>
                  </a:lnTo>
                  <a:lnTo>
                    <a:pt x="306458" y="23225"/>
                  </a:lnTo>
                  <a:lnTo>
                    <a:pt x="351955" y="10507"/>
                  </a:lnTo>
                  <a:lnTo>
                    <a:pt x="399245" y="2673"/>
                  </a:lnTo>
                  <a:lnTo>
                    <a:pt x="448056" y="0"/>
                  </a:lnTo>
                  <a:lnTo>
                    <a:pt x="496866" y="2673"/>
                  </a:lnTo>
                  <a:lnTo>
                    <a:pt x="544156" y="10507"/>
                  </a:lnTo>
                  <a:lnTo>
                    <a:pt x="589653" y="23225"/>
                  </a:lnTo>
                  <a:lnTo>
                    <a:pt x="633083" y="40549"/>
                  </a:lnTo>
                  <a:lnTo>
                    <a:pt x="674172" y="62201"/>
                  </a:lnTo>
                  <a:lnTo>
                    <a:pt x="712646" y="87904"/>
                  </a:lnTo>
                  <a:lnTo>
                    <a:pt x="748232" y="117379"/>
                  </a:lnTo>
                  <a:lnTo>
                    <a:pt x="780657" y="150349"/>
                  </a:lnTo>
                  <a:lnTo>
                    <a:pt x="809646" y="186537"/>
                  </a:lnTo>
                  <a:lnTo>
                    <a:pt x="834926" y="225664"/>
                  </a:lnTo>
                  <a:lnTo>
                    <a:pt x="856223" y="267454"/>
                  </a:lnTo>
                  <a:lnTo>
                    <a:pt x="873264" y="311627"/>
                  </a:lnTo>
                  <a:lnTo>
                    <a:pt x="885774" y="357907"/>
                  </a:lnTo>
                  <a:lnTo>
                    <a:pt x="893482" y="406016"/>
                  </a:lnTo>
                  <a:lnTo>
                    <a:pt x="896112" y="455675"/>
                  </a:lnTo>
                  <a:lnTo>
                    <a:pt x="893482" y="505335"/>
                  </a:lnTo>
                  <a:lnTo>
                    <a:pt x="885774" y="553444"/>
                  </a:lnTo>
                  <a:lnTo>
                    <a:pt x="873264" y="599724"/>
                  </a:lnTo>
                  <a:lnTo>
                    <a:pt x="856223" y="643897"/>
                  </a:lnTo>
                  <a:lnTo>
                    <a:pt x="834926" y="685687"/>
                  </a:lnTo>
                  <a:lnTo>
                    <a:pt x="809646" y="724814"/>
                  </a:lnTo>
                  <a:lnTo>
                    <a:pt x="780657" y="761002"/>
                  </a:lnTo>
                  <a:lnTo>
                    <a:pt x="748232" y="793972"/>
                  </a:lnTo>
                  <a:lnTo>
                    <a:pt x="712646" y="823447"/>
                  </a:lnTo>
                  <a:lnTo>
                    <a:pt x="674172" y="849150"/>
                  </a:lnTo>
                  <a:lnTo>
                    <a:pt x="633083" y="870802"/>
                  </a:lnTo>
                  <a:lnTo>
                    <a:pt x="589653" y="888126"/>
                  </a:lnTo>
                  <a:lnTo>
                    <a:pt x="544156" y="900844"/>
                  </a:lnTo>
                  <a:lnTo>
                    <a:pt x="496866" y="908678"/>
                  </a:lnTo>
                  <a:lnTo>
                    <a:pt x="448056" y="911351"/>
                  </a:lnTo>
                  <a:lnTo>
                    <a:pt x="399245" y="908678"/>
                  </a:lnTo>
                  <a:lnTo>
                    <a:pt x="351955" y="900844"/>
                  </a:lnTo>
                  <a:lnTo>
                    <a:pt x="306458" y="888126"/>
                  </a:lnTo>
                  <a:lnTo>
                    <a:pt x="263028" y="870802"/>
                  </a:lnTo>
                  <a:lnTo>
                    <a:pt x="221939" y="849150"/>
                  </a:lnTo>
                  <a:lnTo>
                    <a:pt x="183465" y="823447"/>
                  </a:lnTo>
                  <a:lnTo>
                    <a:pt x="147879" y="793972"/>
                  </a:lnTo>
                  <a:lnTo>
                    <a:pt x="115454" y="761002"/>
                  </a:lnTo>
                  <a:lnTo>
                    <a:pt x="86465" y="724814"/>
                  </a:lnTo>
                  <a:lnTo>
                    <a:pt x="61185" y="685687"/>
                  </a:lnTo>
                  <a:lnTo>
                    <a:pt x="39888" y="643897"/>
                  </a:lnTo>
                  <a:lnTo>
                    <a:pt x="22847" y="599724"/>
                  </a:lnTo>
                  <a:lnTo>
                    <a:pt x="10337" y="553444"/>
                  </a:lnTo>
                  <a:lnTo>
                    <a:pt x="2629" y="505335"/>
                  </a:lnTo>
                  <a:lnTo>
                    <a:pt x="0" y="455675"/>
                  </a:lnTo>
                  <a:close/>
                </a:path>
              </a:pathLst>
            </a:custGeom>
            <a:ln w="289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5" name="object 35"/>
          <p:cNvGrpSpPr/>
          <p:nvPr/>
        </p:nvGrpSpPr>
        <p:grpSpPr>
          <a:xfrm>
            <a:off x="2394204" y="3169920"/>
            <a:ext cx="4246245" cy="1554480"/>
            <a:chOff x="2394204" y="3169920"/>
            <a:chExt cx="4246245" cy="1554480"/>
          </a:xfrm>
        </p:grpSpPr>
        <p:sp>
          <p:nvSpPr>
            <p:cNvPr id="36" name="object 36"/>
            <p:cNvSpPr/>
            <p:nvPr/>
          </p:nvSpPr>
          <p:spPr>
            <a:xfrm>
              <a:off x="2542032" y="3723132"/>
              <a:ext cx="76200" cy="970915"/>
            </a:xfrm>
            <a:custGeom>
              <a:avLst/>
              <a:gdLst/>
              <a:ahLst/>
              <a:cxnLst/>
              <a:rect l="l" t="t" r="r" b="b"/>
              <a:pathLst>
                <a:path w="76200" h="970914">
                  <a:moveTo>
                    <a:pt x="31750" y="894588"/>
                  </a:moveTo>
                  <a:lnTo>
                    <a:pt x="0" y="894588"/>
                  </a:lnTo>
                  <a:lnTo>
                    <a:pt x="38100" y="970788"/>
                  </a:lnTo>
                  <a:lnTo>
                    <a:pt x="69850" y="907288"/>
                  </a:lnTo>
                  <a:lnTo>
                    <a:pt x="31750" y="907288"/>
                  </a:lnTo>
                  <a:lnTo>
                    <a:pt x="31750" y="894588"/>
                  </a:lnTo>
                  <a:close/>
                </a:path>
                <a:path w="76200" h="970914">
                  <a:moveTo>
                    <a:pt x="44450" y="0"/>
                  </a:moveTo>
                  <a:lnTo>
                    <a:pt x="31750" y="0"/>
                  </a:lnTo>
                  <a:lnTo>
                    <a:pt x="31750" y="907288"/>
                  </a:lnTo>
                  <a:lnTo>
                    <a:pt x="44450" y="907288"/>
                  </a:lnTo>
                  <a:lnTo>
                    <a:pt x="44450" y="0"/>
                  </a:lnTo>
                  <a:close/>
                </a:path>
                <a:path w="76200" h="970914">
                  <a:moveTo>
                    <a:pt x="76200" y="894588"/>
                  </a:moveTo>
                  <a:lnTo>
                    <a:pt x="44450" y="894588"/>
                  </a:lnTo>
                  <a:lnTo>
                    <a:pt x="44450" y="907288"/>
                  </a:lnTo>
                  <a:lnTo>
                    <a:pt x="69850" y="907288"/>
                  </a:lnTo>
                  <a:lnTo>
                    <a:pt x="76200" y="89458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7" name="object 37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394204" y="3169920"/>
              <a:ext cx="352044" cy="638555"/>
            </a:xfrm>
            <a:prstGeom prst="rect">
              <a:avLst/>
            </a:prstGeom>
          </p:spPr>
        </p:pic>
        <p:sp>
          <p:nvSpPr>
            <p:cNvPr id="38" name="object 38"/>
            <p:cNvSpPr/>
            <p:nvPr/>
          </p:nvSpPr>
          <p:spPr>
            <a:xfrm>
              <a:off x="2572512" y="4076700"/>
              <a:ext cx="361315" cy="76200"/>
            </a:xfrm>
            <a:custGeom>
              <a:avLst/>
              <a:gdLst/>
              <a:ahLst/>
              <a:cxnLst/>
              <a:rect l="l" t="t" r="r" b="b"/>
              <a:pathLst>
                <a:path w="361314" h="76200">
                  <a:moveTo>
                    <a:pt x="284988" y="0"/>
                  </a:moveTo>
                  <a:lnTo>
                    <a:pt x="284988" y="76200"/>
                  </a:lnTo>
                  <a:lnTo>
                    <a:pt x="348488" y="44450"/>
                  </a:lnTo>
                  <a:lnTo>
                    <a:pt x="297688" y="44450"/>
                  </a:lnTo>
                  <a:lnTo>
                    <a:pt x="297688" y="31750"/>
                  </a:lnTo>
                  <a:lnTo>
                    <a:pt x="348488" y="31750"/>
                  </a:lnTo>
                  <a:lnTo>
                    <a:pt x="284988" y="0"/>
                  </a:lnTo>
                  <a:close/>
                </a:path>
                <a:path w="361314" h="76200">
                  <a:moveTo>
                    <a:pt x="284988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284988" y="44450"/>
                  </a:lnTo>
                  <a:lnTo>
                    <a:pt x="284988" y="31750"/>
                  </a:lnTo>
                  <a:close/>
                </a:path>
                <a:path w="361314" h="76200">
                  <a:moveTo>
                    <a:pt x="348488" y="31750"/>
                  </a:moveTo>
                  <a:lnTo>
                    <a:pt x="297688" y="31750"/>
                  </a:lnTo>
                  <a:lnTo>
                    <a:pt x="297688" y="44450"/>
                  </a:lnTo>
                  <a:lnTo>
                    <a:pt x="348488" y="44450"/>
                  </a:lnTo>
                  <a:lnTo>
                    <a:pt x="361188" y="38100"/>
                  </a:lnTo>
                  <a:lnTo>
                    <a:pt x="348488" y="317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2807805" y="3798455"/>
              <a:ext cx="1059180" cy="678180"/>
            </a:xfrm>
            <a:custGeom>
              <a:avLst/>
              <a:gdLst/>
              <a:ahLst/>
              <a:cxnLst/>
              <a:rect l="l" t="t" r="r" b="b"/>
              <a:pathLst>
                <a:path w="1059179" h="678179">
                  <a:moveTo>
                    <a:pt x="1059091" y="110350"/>
                  </a:moveTo>
                  <a:lnTo>
                    <a:pt x="1049693" y="64249"/>
                  </a:lnTo>
                  <a:lnTo>
                    <a:pt x="1024166" y="26657"/>
                  </a:lnTo>
                  <a:lnTo>
                    <a:pt x="986574" y="1511"/>
                  </a:lnTo>
                  <a:lnTo>
                    <a:pt x="982484" y="0"/>
                  </a:lnTo>
                  <a:lnTo>
                    <a:pt x="993368" y="16116"/>
                  </a:lnTo>
                  <a:lnTo>
                    <a:pt x="993889" y="18757"/>
                  </a:lnTo>
                  <a:lnTo>
                    <a:pt x="1002195" y="59804"/>
                  </a:lnTo>
                  <a:lnTo>
                    <a:pt x="1002195" y="508876"/>
                  </a:lnTo>
                  <a:lnTo>
                    <a:pt x="993368" y="552564"/>
                  </a:lnTo>
                  <a:lnTo>
                    <a:pt x="969302" y="588251"/>
                  </a:lnTo>
                  <a:lnTo>
                    <a:pt x="933615" y="612317"/>
                  </a:lnTo>
                  <a:lnTo>
                    <a:pt x="889927" y="621144"/>
                  </a:lnTo>
                  <a:lnTo>
                    <a:pt x="59855" y="621144"/>
                  </a:lnTo>
                  <a:lnTo>
                    <a:pt x="18821" y="612863"/>
                  </a:lnTo>
                  <a:lnTo>
                    <a:pt x="16154" y="612317"/>
                  </a:lnTo>
                  <a:lnTo>
                    <a:pt x="10807" y="608723"/>
                  </a:lnTo>
                  <a:lnTo>
                    <a:pt x="0" y="601421"/>
                  </a:lnTo>
                  <a:lnTo>
                    <a:pt x="1689" y="606031"/>
                  </a:lnTo>
                  <a:lnTo>
                    <a:pt x="27216" y="643623"/>
                  </a:lnTo>
                  <a:lnTo>
                    <a:pt x="64808" y="668769"/>
                  </a:lnTo>
                  <a:lnTo>
                    <a:pt x="110655" y="678040"/>
                  </a:lnTo>
                  <a:lnTo>
                    <a:pt x="941108" y="678040"/>
                  </a:lnTo>
                  <a:lnTo>
                    <a:pt x="987082" y="668642"/>
                  </a:lnTo>
                  <a:lnTo>
                    <a:pt x="992949" y="665848"/>
                  </a:lnTo>
                  <a:lnTo>
                    <a:pt x="997496" y="663689"/>
                  </a:lnTo>
                  <a:lnTo>
                    <a:pt x="1032294" y="634733"/>
                  </a:lnTo>
                  <a:lnTo>
                    <a:pt x="1053884" y="594601"/>
                  </a:lnTo>
                  <a:lnTo>
                    <a:pt x="1059091" y="559676"/>
                  </a:lnTo>
                  <a:lnTo>
                    <a:pt x="1059091" y="110350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2755392" y="3745992"/>
              <a:ext cx="1054735" cy="673735"/>
            </a:xfrm>
            <a:custGeom>
              <a:avLst/>
              <a:gdLst/>
              <a:ahLst/>
              <a:cxnLst/>
              <a:rect l="l" t="t" r="r" b="b"/>
              <a:pathLst>
                <a:path w="1054735" h="673735">
                  <a:moveTo>
                    <a:pt x="942340" y="0"/>
                  </a:moveTo>
                  <a:lnTo>
                    <a:pt x="112268" y="0"/>
                  </a:lnTo>
                  <a:lnTo>
                    <a:pt x="68579" y="8826"/>
                  </a:lnTo>
                  <a:lnTo>
                    <a:pt x="32892" y="32892"/>
                  </a:lnTo>
                  <a:lnTo>
                    <a:pt x="8826" y="68579"/>
                  </a:lnTo>
                  <a:lnTo>
                    <a:pt x="0" y="112267"/>
                  </a:lnTo>
                  <a:lnTo>
                    <a:pt x="0" y="561339"/>
                  </a:lnTo>
                  <a:lnTo>
                    <a:pt x="8826" y="605027"/>
                  </a:lnTo>
                  <a:lnTo>
                    <a:pt x="32893" y="640714"/>
                  </a:lnTo>
                  <a:lnTo>
                    <a:pt x="68580" y="664781"/>
                  </a:lnTo>
                  <a:lnTo>
                    <a:pt x="112268" y="673607"/>
                  </a:lnTo>
                  <a:lnTo>
                    <a:pt x="942340" y="673607"/>
                  </a:lnTo>
                  <a:lnTo>
                    <a:pt x="986028" y="664781"/>
                  </a:lnTo>
                  <a:lnTo>
                    <a:pt x="1021715" y="640714"/>
                  </a:lnTo>
                  <a:lnTo>
                    <a:pt x="1045781" y="605027"/>
                  </a:lnTo>
                  <a:lnTo>
                    <a:pt x="1054608" y="561339"/>
                  </a:lnTo>
                  <a:lnTo>
                    <a:pt x="1054608" y="112267"/>
                  </a:lnTo>
                  <a:lnTo>
                    <a:pt x="1045781" y="68579"/>
                  </a:lnTo>
                  <a:lnTo>
                    <a:pt x="1021715" y="32892"/>
                  </a:lnTo>
                  <a:lnTo>
                    <a:pt x="986028" y="8826"/>
                  </a:lnTo>
                  <a:lnTo>
                    <a:pt x="942340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2755392" y="3745992"/>
              <a:ext cx="1054735" cy="673735"/>
            </a:xfrm>
            <a:custGeom>
              <a:avLst/>
              <a:gdLst/>
              <a:ahLst/>
              <a:cxnLst/>
              <a:rect l="l" t="t" r="r" b="b"/>
              <a:pathLst>
                <a:path w="1054735" h="673735">
                  <a:moveTo>
                    <a:pt x="0" y="112267"/>
                  </a:moveTo>
                  <a:lnTo>
                    <a:pt x="8826" y="68579"/>
                  </a:lnTo>
                  <a:lnTo>
                    <a:pt x="32892" y="32892"/>
                  </a:lnTo>
                  <a:lnTo>
                    <a:pt x="68579" y="8826"/>
                  </a:lnTo>
                  <a:lnTo>
                    <a:pt x="112268" y="0"/>
                  </a:lnTo>
                  <a:lnTo>
                    <a:pt x="942340" y="0"/>
                  </a:lnTo>
                  <a:lnTo>
                    <a:pt x="986028" y="8826"/>
                  </a:lnTo>
                  <a:lnTo>
                    <a:pt x="1021715" y="32892"/>
                  </a:lnTo>
                  <a:lnTo>
                    <a:pt x="1045781" y="68579"/>
                  </a:lnTo>
                  <a:lnTo>
                    <a:pt x="1054608" y="112267"/>
                  </a:lnTo>
                  <a:lnTo>
                    <a:pt x="1054608" y="561339"/>
                  </a:lnTo>
                  <a:lnTo>
                    <a:pt x="1045781" y="605027"/>
                  </a:lnTo>
                  <a:lnTo>
                    <a:pt x="1021715" y="640714"/>
                  </a:lnTo>
                  <a:lnTo>
                    <a:pt x="986028" y="664781"/>
                  </a:lnTo>
                  <a:lnTo>
                    <a:pt x="942340" y="673607"/>
                  </a:lnTo>
                  <a:lnTo>
                    <a:pt x="112268" y="673607"/>
                  </a:lnTo>
                  <a:lnTo>
                    <a:pt x="68580" y="664781"/>
                  </a:lnTo>
                  <a:lnTo>
                    <a:pt x="32893" y="640714"/>
                  </a:lnTo>
                  <a:lnTo>
                    <a:pt x="8826" y="605027"/>
                  </a:lnTo>
                  <a:lnTo>
                    <a:pt x="0" y="561339"/>
                  </a:lnTo>
                  <a:lnTo>
                    <a:pt x="0" y="112267"/>
                  </a:lnTo>
                  <a:close/>
                </a:path>
              </a:pathLst>
            </a:custGeom>
            <a:ln w="1219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2" name="object 4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73697" y="3806974"/>
              <a:ext cx="266411" cy="543249"/>
            </a:xfrm>
            <a:prstGeom prst="rect">
              <a:avLst/>
            </a:prstGeom>
          </p:spPr>
        </p:pic>
        <p:sp>
          <p:nvSpPr>
            <p:cNvPr id="43" name="object 43"/>
            <p:cNvSpPr/>
            <p:nvPr/>
          </p:nvSpPr>
          <p:spPr>
            <a:xfrm>
              <a:off x="6039612" y="4076699"/>
              <a:ext cx="513715" cy="647700"/>
            </a:xfrm>
            <a:custGeom>
              <a:avLst/>
              <a:gdLst/>
              <a:ahLst/>
              <a:cxnLst/>
              <a:rect l="l" t="t" r="r" b="b"/>
              <a:pathLst>
                <a:path w="513715" h="647700">
                  <a:moveTo>
                    <a:pt x="359664" y="38100"/>
                  </a:moveTo>
                  <a:lnTo>
                    <a:pt x="346964" y="31750"/>
                  </a:lnTo>
                  <a:lnTo>
                    <a:pt x="283464" y="0"/>
                  </a:lnTo>
                  <a:lnTo>
                    <a:pt x="283464" y="31750"/>
                  </a:lnTo>
                  <a:lnTo>
                    <a:pt x="0" y="31750"/>
                  </a:lnTo>
                  <a:lnTo>
                    <a:pt x="0" y="44450"/>
                  </a:lnTo>
                  <a:lnTo>
                    <a:pt x="283464" y="44450"/>
                  </a:lnTo>
                  <a:lnTo>
                    <a:pt x="283464" y="76200"/>
                  </a:lnTo>
                  <a:lnTo>
                    <a:pt x="346964" y="44450"/>
                  </a:lnTo>
                  <a:lnTo>
                    <a:pt x="359664" y="38100"/>
                  </a:lnTo>
                  <a:close/>
                </a:path>
                <a:path w="513715" h="647700">
                  <a:moveTo>
                    <a:pt x="513588" y="571500"/>
                  </a:moveTo>
                  <a:lnTo>
                    <a:pt x="481838" y="571500"/>
                  </a:lnTo>
                  <a:lnTo>
                    <a:pt x="481838" y="304800"/>
                  </a:lnTo>
                  <a:lnTo>
                    <a:pt x="469138" y="304800"/>
                  </a:lnTo>
                  <a:lnTo>
                    <a:pt x="469138" y="571500"/>
                  </a:lnTo>
                  <a:lnTo>
                    <a:pt x="437388" y="571500"/>
                  </a:lnTo>
                  <a:lnTo>
                    <a:pt x="475488" y="647700"/>
                  </a:lnTo>
                  <a:lnTo>
                    <a:pt x="507238" y="584200"/>
                  </a:lnTo>
                  <a:lnTo>
                    <a:pt x="513588" y="5715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4" name="object 44"/>
          <p:cNvSpPr txBox="1"/>
          <p:nvPr/>
        </p:nvSpPr>
        <p:spPr>
          <a:xfrm>
            <a:off x="2825623" y="1790192"/>
            <a:ext cx="815340" cy="6661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-52069" algn="ctr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Alice’s  </a:t>
            </a:r>
            <a:r>
              <a:rPr sz="1400" dirty="0">
                <a:latin typeface="Arial"/>
                <a:cs typeface="Arial"/>
              </a:rPr>
              <a:t>public</a:t>
            </a:r>
            <a:r>
              <a:rPr sz="1400" spc="-114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key  ring</a:t>
            </a:r>
            <a:endParaRPr sz="1400">
              <a:latin typeface="Arial"/>
              <a:cs typeface="Arial"/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3380232" y="2979420"/>
            <a:ext cx="76200" cy="611505"/>
          </a:xfrm>
          <a:custGeom>
            <a:avLst/>
            <a:gdLst/>
            <a:ahLst/>
            <a:cxnLst/>
            <a:rect l="l" t="t" r="r" b="b"/>
            <a:pathLst>
              <a:path w="76200" h="611504">
                <a:moveTo>
                  <a:pt x="31750" y="534924"/>
                </a:moveTo>
                <a:lnTo>
                  <a:pt x="0" y="534924"/>
                </a:lnTo>
                <a:lnTo>
                  <a:pt x="38100" y="611124"/>
                </a:lnTo>
                <a:lnTo>
                  <a:pt x="69850" y="547624"/>
                </a:lnTo>
                <a:lnTo>
                  <a:pt x="31750" y="547624"/>
                </a:lnTo>
                <a:lnTo>
                  <a:pt x="31750" y="534924"/>
                </a:lnTo>
                <a:close/>
              </a:path>
              <a:path w="76200" h="611504">
                <a:moveTo>
                  <a:pt x="44450" y="0"/>
                </a:moveTo>
                <a:lnTo>
                  <a:pt x="31750" y="0"/>
                </a:lnTo>
                <a:lnTo>
                  <a:pt x="31750" y="547624"/>
                </a:lnTo>
                <a:lnTo>
                  <a:pt x="44450" y="547624"/>
                </a:lnTo>
                <a:lnTo>
                  <a:pt x="44450" y="0"/>
                </a:lnTo>
                <a:close/>
              </a:path>
              <a:path w="76200" h="611504">
                <a:moveTo>
                  <a:pt x="76200" y="534924"/>
                </a:moveTo>
                <a:lnTo>
                  <a:pt x="44450" y="534924"/>
                </a:lnTo>
                <a:lnTo>
                  <a:pt x="44450" y="547624"/>
                </a:lnTo>
                <a:lnTo>
                  <a:pt x="69850" y="547624"/>
                </a:lnTo>
                <a:lnTo>
                  <a:pt x="76200" y="53492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 txBox="1"/>
          <p:nvPr/>
        </p:nvSpPr>
        <p:spPr>
          <a:xfrm>
            <a:off x="876706" y="3151759"/>
            <a:ext cx="1485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6985" algn="r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Arial"/>
                <a:cs typeface="Arial"/>
              </a:rPr>
              <a:t>K </a:t>
            </a:r>
            <a:r>
              <a:rPr sz="1800" dirty="0">
                <a:latin typeface="Arial"/>
                <a:cs typeface="Arial"/>
              </a:rPr>
              <a:t>-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Random</a:t>
            </a:r>
            <a:endParaRPr sz="1800">
              <a:latin typeface="Arial"/>
              <a:cs typeface="Arial"/>
            </a:endParaRPr>
          </a:p>
          <a:p>
            <a:pPr marR="5080" algn="r">
              <a:lnSpc>
                <a:spcPct val="100000"/>
              </a:lnSpc>
            </a:pPr>
            <a:r>
              <a:rPr sz="1800" spc="-5" dirty="0">
                <a:latin typeface="Arial"/>
                <a:cs typeface="Arial"/>
              </a:rPr>
              <a:t>symmetric</a:t>
            </a:r>
            <a:r>
              <a:rPr sz="1800" spc="-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key</a:t>
            </a:r>
            <a:endParaRPr sz="1800">
              <a:latin typeface="Arial"/>
              <a:cs typeface="Arial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6850506" y="3883914"/>
            <a:ext cx="14865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latin typeface="Arial"/>
                <a:cs typeface="Arial"/>
              </a:rPr>
              <a:t>K </a:t>
            </a:r>
            <a:r>
              <a:rPr sz="1800" dirty="0">
                <a:latin typeface="Arial"/>
                <a:cs typeface="Arial"/>
              </a:rPr>
              <a:t>- </a:t>
            </a:r>
            <a:r>
              <a:rPr sz="1800" spc="-5" dirty="0">
                <a:latin typeface="Arial"/>
                <a:cs typeface="Arial"/>
              </a:rPr>
              <a:t>Random  symmetric</a:t>
            </a:r>
            <a:r>
              <a:rPr sz="1800" spc="-6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key</a:t>
            </a:r>
            <a:endParaRPr sz="1800">
              <a:latin typeface="Arial"/>
              <a:cs typeface="Arial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2809494" y="3851224"/>
            <a:ext cx="949960" cy="4540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dirty="0">
                <a:latin typeface="Arial"/>
                <a:cs typeface="Arial"/>
              </a:rPr>
              <a:t>E</a:t>
            </a:r>
            <a:r>
              <a:rPr sz="1400" b="1" spc="-10" dirty="0">
                <a:latin typeface="Arial"/>
                <a:cs typeface="Arial"/>
              </a:rPr>
              <a:t>n</a:t>
            </a:r>
            <a:r>
              <a:rPr sz="1400" b="1" dirty="0">
                <a:latin typeface="Arial"/>
                <a:cs typeface="Arial"/>
              </a:rPr>
              <a:t>cr</a:t>
            </a:r>
            <a:r>
              <a:rPr sz="1400" b="1" spc="-50" dirty="0">
                <a:latin typeface="Arial"/>
                <a:cs typeface="Arial"/>
              </a:rPr>
              <a:t>y</a:t>
            </a:r>
            <a:r>
              <a:rPr sz="1400" b="1" spc="-10" dirty="0">
                <a:latin typeface="Arial"/>
                <a:cs typeface="Arial"/>
              </a:rPr>
              <a:t>p</a:t>
            </a:r>
            <a:r>
              <a:rPr sz="1400" b="1" dirty="0">
                <a:latin typeface="Arial"/>
                <a:cs typeface="Arial"/>
              </a:rPr>
              <a:t>ti</a:t>
            </a:r>
            <a:r>
              <a:rPr sz="1400" b="1" spc="-10" dirty="0">
                <a:latin typeface="Arial"/>
                <a:cs typeface="Arial"/>
              </a:rPr>
              <a:t>o</a:t>
            </a:r>
            <a:r>
              <a:rPr sz="1400" b="1" dirty="0">
                <a:latin typeface="Arial"/>
                <a:cs typeface="Arial"/>
              </a:rPr>
              <a:t>n</a:t>
            </a:r>
            <a:endParaRPr sz="1400">
              <a:latin typeface="Arial"/>
              <a:cs typeface="Arial"/>
            </a:endParaRPr>
          </a:p>
          <a:p>
            <a:pPr marL="53340">
              <a:lnSpc>
                <a:spcPct val="100000"/>
              </a:lnSpc>
              <a:spcBef>
                <a:spcPts val="5"/>
              </a:spcBef>
            </a:pPr>
            <a:r>
              <a:rPr sz="1400" b="1" spc="-5" dirty="0">
                <a:latin typeface="Arial"/>
                <a:cs typeface="Arial"/>
              </a:rPr>
              <a:t>Operation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5022850" y="3727450"/>
            <a:ext cx="1118235" cy="737235"/>
            <a:chOff x="5022850" y="3727450"/>
            <a:chExt cx="1118235" cy="737235"/>
          </a:xfrm>
        </p:grpSpPr>
        <p:sp>
          <p:nvSpPr>
            <p:cNvPr id="50" name="object 50"/>
            <p:cNvSpPr/>
            <p:nvPr/>
          </p:nvSpPr>
          <p:spPr>
            <a:xfrm>
              <a:off x="5081613" y="3786263"/>
              <a:ext cx="1059180" cy="678180"/>
            </a:xfrm>
            <a:custGeom>
              <a:avLst/>
              <a:gdLst/>
              <a:ahLst/>
              <a:cxnLst/>
              <a:rect l="l" t="t" r="r" b="b"/>
              <a:pathLst>
                <a:path w="1059179" h="678179">
                  <a:moveTo>
                    <a:pt x="1059091" y="110350"/>
                  </a:moveTo>
                  <a:lnTo>
                    <a:pt x="1049693" y="64249"/>
                  </a:lnTo>
                  <a:lnTo>
                    <a:pt x="1024166" y="26657"/>
                  </a:lnTo>
                  <a:lnTo>
                    <a:pt x="986574" y="1511"/>
                  </a:lnTo>
                  <a:lnTo>
                    <a:pt x="982484" y="0"/>
                  </a:lnTo>
                  <a:lnTo>
                    <a:pt x="993368" y="16116"/>
                  </a:lnTo>
                  <a:lnTo>
                    <a:pt x="993889" y="18757"/>
                  </a:lnTo>
                  <a:lnTo>
                    <a:pt x="1002195" y="59804"/>
                  </a:lnTo>
                  <a:lnTo>
                    <a:pt x="1002195" y="508876"/>
                  </a:lnTo>
                  <a:lnTo>
                    <a:pt x="993368" y="552577"/>
                  </a:lnTo>
                  <a:lnTo>
                    <a:pt x="969302" y="588264"/>
                  </a:lnTo>
                  <a:lnTo>
                    <a:pt x="933615" y="612317"/>
                  </a:lnTo>
                  <a:lnTo>
                    <a:pt x="889927" y="621144"/>
                  </a:lnTo>
                  <a:lnTo>
                    <a:pt x="59855" y="621144"/>
                  </a:lnTo>
                  <a:lnTo>
                    <a:pt x="18821" y="612863"/>
                  </a:lnTo>
                  <a:lnTo>
                    <a:pt x="16167" y="612317"/>
                  </a:lnTo>
                  <a:lnTo>
                    <a:pt x="10807" y="608723"/>
                  </a:lnTo>
                  <a:lnTo>
                    <a:pt x="0" y="601421"/>
                  </a:lnTo>
                  <a:lnTo>
                    <a:pt x="1689" y="606031"/>
                  </a:lnTo>
                  <a:lnTo>
                    <a:pt x="27216" y="643623"/>
                  </a:lnTo>
                  <a:lnTo>
                    <a:pt x="64808" y="668769"/>
                  </a:lnTo>
                  <a:lnTo>
                    <a:pt x="110655" y="678040"/>
                  </a:lnTo>
                  <a:lnTo>
                    <a:pt x="941108" y="678040"/>
                  </a:lnTo>
                  <a:lnTo>
                    <a:pt x="987082" y="668642"/>
                  </a:lnTo>
                  <a:lnTo>
                    <a:pt x="992949" y="665848"/>
                  </a:lnTo>
                  <a:lnTo>
                    <a:pt x="997496" y="663689"/>
                  </a:lnTo>
                  <a:lnTo>
                    <a:pt x="1032294" y="634733"/>
                  </a:lnTo>
                  <a:lnTo>
                    <a:pt x="1053884" y="594601"/>
                  </a:lnTo>
                  <a:lnTo>
                    <a:pt x="1059091" y="559676"/>
                  </a:lnTo>
                  <a:lnTo>
                    <a:pt x="1059091" y="110350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5029200" y="3733800"/>
              <a:ext cx="1054735" cy="673735"/>
            </a:xfrm>
            <a:custGeom>
              <a:avLst/>
              <a:gdLst/>
              <a:ahLst/>
              <a:cxnLst/>
              <a:rect l="l" t="t" r="r" b="b"/>
              <a:pathLst>
                <a:path w="1054735" h="673735">
                  <a:moveTo>
                    <a:pt x="942339" y="0"/>
                  </a:moveTo>
                  <a:lnTo>
                    <a:pt x="112267" y="0"/>
                  </a:lnTo>
                  <a:lnTo>
                    <a:pt x="68579" y="8826"/>
                  </a:lnTo>
                  <a:lnTo>
                    <a:pt x="32892" y="32893"/>
                  </a:lnTo>
                  <a:lnTo>
                    <a:pt x="8826" y="68580"/>
                  </a:lnTo>
                  <a:lnTo>
                    <a:pt x="0" y="112268"/>
                  </a:lnTo>
                  <a:lnTo>
                    <a:pt x="0" y="561339"/>
                  </a:lnTo>
                  <a:lnTo>
                    <a:pt x="8826" y="605028"/>
                  </a:lnTo>
                  <a:lnTo>
                    <a:pt x="32892" y="640715"/>
                  </a:lnTo>
                  <a:lnTo>
                    <a:pt x="68579" y="664781"/>
                  </a:lnTo>
                  <a:lnTo>
                    <a:pt x="112267" y="673607"/>
                  </a:lnTo>
                  <a:lnTo>
                    <a:pt x="942339" y="673607"/>
                  </a:lnTo>
                  <a:lnTo>
                    <a:pt x="986027" y="664781"/>
                  </a:lnTo>
                  <a:lnTo>
                    <a:pt x="1021714" y="640714"/>
                  </a:lnTo>
                  <a:lnTo>
                    <a:pt x="1045781" y="605027"/>
                  </a:lnTo>
                  <a:lnTo>
                    <a:pt x="1054608" y="561339"/>
                  </a:lnTo>
                  <a:lnTo>
                    <a:pt x="1054608" y="112268"/>
                  </a:lnTo>
                  <a:lnTo>
                    <a:pt x="1045781" y="68580"/>
                  </a:lnTo>
                  <a:lnTo>
                    <a:pt x="1021714" y="32893"/>
                  </a:lnTo>
                  <a:lnTo>
                    <a:pt x="986027" y="8826"/>
                  </a:lnTo>
                  <a:lnTo>
                    <a:pt x="942339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5029200" y="3733800"/>
              <a:ext cx="1054735" cy="673735"/>
            </a:xfrm>
            <a:custGeom>
              <a:avLst/>
              <a:gdLst/>
              <a:ahLst/>
              <a:cxnLst/>
              <a:rect l="l" t="t" r="r" b="b"/>
              <a:pathLst>
                <a:path w="1054735" h="673735">
                  <a:moveTo>
                    <a:pt x="0" y="112268"/>
                  </a:moveTo>
                  <a:lnTo>
                    <a:pt x="8826" y="68580"/>
                  </a:lnTo>
                  <a:lnTo>
                    <a:pt x="32892" y="32893"/>
                  </a:lnTo>
                  <a:lnTo>
                    <a:pt x="68579" y="8826"/>
                  </a:lnTo>
                  <a:lnTo>
                    <a:pt x="112267" y="0"/>
                  </a:lnTo>
                  <a:lnTo>
                    <a:pt x="942339" y="0"/>
                  </a:lnTo>
                  <a:lnTo>
                    <a:pt x="986027" y="8826"/>
                  </a:lnTo>
                  <a:lnTo>
                    <a:pt x="1021714" y="32893"/>
                  </a:lnTo>
                  <a:lnTo>
                    <a:pt x="1045781" y="68580"/>
                  </a:lnTo>
                  <a:lnTo>
                    <a:pt x="1054608" y="112268"/>
                  </a:lnTo>
                  <a:lnTo>
                    <a:pt x="1054608" y="561339"/>
                  </a:lnTo>
                  <a:lnTo>
                    <a:pt x="1045781" y="605027"/>
                  </a:lnTo>
                  <a:lnTo>
                    <a:pt x="1021714" y="640714"/>
                  </a:lnTo>
                  <a:lnTo>
                    <a:pt x="986027" y="664781"/>
                  </a:lnTo>
                  <a:lnTo>
                    <a:pt x="942339" y="673607"/>
                  </a:lnTo>
                  <a:lnTo>
                    <a:pt x="112267" y="673607"/>
                  </a:lnTo>
                  <a:lnTo>
                    <a:pt x="68579" y="664781"/>
                  </a:lnTo>
                  <a:lnTo>
                    <a:pt x="32892" y="640715"/>
                  </a:lnTo>
                  <a:lnTo>
                    <a:pt x="8826" y="605028"/>
                  </a:lnTo>
                  <a:lnTo>
                    <a:pt x="0" y="561339"/>
                  </a:lnTo>
                  <a:lnTo>
                    <a:pt x="0" y="112268"/>
                  </a:lnTo>
                  <a:close/>
                </a:path>
              </a:pathLst>
            </a:custGeom>
            <a:ln w="1219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/>
          <p:nvPr/>
        </p:nvSpPr>
        <p:spPr>
          <a:xfrm>
            <a:off x="3882897" y="3547940"/>
            <a:ext cx="2175510" cy="744220"/>
          </a:xfrm>
          <a:prstGeom prst="rect">
            <a:avLst/>
          </a:prstGeom>
        </p:spPr>
        <p:txBody>
          <a:bodyPr vert="horz" wrap="square" lIns="0" tIns="151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90"/>
              </a:spcBef>
            </a:pPr>
            <a:r>
              <a:rPr sz="1600" spc="-5" dirty="0">
                <a:latin typeface="Arial"/>
                <a:cs typeface="Arial"/>
              </a:rPr>
              <a:t>Encrypted </a:t>
            </a:r>
            <a:r>
              <a:rPr sz="1600" i="1" spc="-5" dirty="0">
                <a:latin typeface="Arial"/>
                <a:cs typeface="Arial"/>
              </a:rPr>
              <a:t>K</a:t>
            </a:r>
            <a:r>
              <a:rPr sz="1600" i="1" spc="80" dirty="0">
                <a:latin typeface="Arial"/>
                <a:cs typeface="Arial"/>
              </a:rPr>
              <a:t> </a:t>
            </a:r>
            <a:r>
              <a:rPr sz="2100" b="1" spc="-15" baseline="-39682" dirty="0">
                <a:latin typeface="Arial"/>
                <a:cs typeface="Arial"/>
              </a:rPr>
              <a:t>Decryption</a:t>
            </a:r>
            <a:endParaRPr sz="2100" baseline="-39682">
              <a:latin typeface="Arial"/>
              <a:cs typeface="Arial"/>
            </a:endParaRPr>
          </a:p>
          <a:p>
            <a:pPr marL="1254125">
              <a:lnSpc>
                <a:spcPct val="100000"/>
              </a:lnSpc>
              <a:spcBef>
                <a:spcPts val="965"/>
              </a:spcBef>
            </a:pPr>
            <a:r>
              <a:rPr sz="1400" b="1" spc="-5" dirty="0">
                <a:latin typeface="Arial"/>
                <a:cs typeface="Arial"/>
              </a:rPr>
              <a:t>Operation</a:t>
            </a:r>
            <a:endParaRPr sz="1400">
              <a:latin typeface="Arial"/>
              <a:cs typeface="Arial"/>
            </a:endParaRPr>
          </a:p>
        </p:txBody>
      </p:sp>
      <p:sp>
        <p:nvSpPr>
          <p:cNvPr id="54" name="object 54"/>
          <p:cNvSpPr/>
          <p:nvPr/>
        </p:nvSpPr>
        <p:spPr>
          <a:xfrm>
            <a:off x="3809872" y="4033265"/>
            <a:ext cx="1219835" cy="76200"/>
          </a:xfrm>
          <a:custGeom>
            <a:avLst/>
            <a:gdLst/>
            <a:ahLst/>
            <a:cxnLst/>
            <a:rect l="l" t="t" r="r" b="b"/>
            <a:pathLst>
              <a:path w="1219835" h="76200">
                <a:moveTo>
                  <a:pt x="1207605" y="31622"/>
                </a:moveTo>
                <a:lnTo>
                  <a:pt x="1155700" y="31622"/>
                </a:lnTo>
                <a:lnTo>
                  <a:pt x="1155953" y="44322"/>
                </a:lnTo>
                <a:lnTo>
                  <a:pt x="1143190" y="44456"/>
                </a:lnTo>
                <a:lnTo>
                  <a:pt x="1143507" y="76199"/>
                </a:lnTo>
                <a:lnTo>
                  <a:pt x="1219327" y="37337"/>
                </a:lnTo>
                <a:lnTo>
                  <a:pt x="1207605" y="31622"/>
                </a:lnTo>
                <a:close/>
              </a:path>
              <a:path w="1219835" h="76200">
                <a:moveTo>
                  <a:pt x="1143063" y="31754"/>
                </a:moveTo>
                <a:lnTo>
                  <a:pt x="0" y="43687"/>
                </a:lnTo>
                <a:lnTo>
                  <a:pt x="253" y="56387"/>
                </a:lnTo>
                <a:lnTo>
                  <a:pt x="1143190" y="44456"/>
                </a:lnTo>
                <a:lnTo>
                  <a:pt x="1143063" y="31754"/>
                </a:lnTo>
                <a:close/>
              </a:path>
              <a:path w="1219835" h="76200">
                <a:moveTo>
                  <a:pt x="1155700" y="31622"/>
                </a:moveTo>
                <a:lnTo>
                  <a:pt x="1143063" y="31754"/>
                </a:lnTo>
                <a:lnTo>
                  <a:pt x="1143190" y="44456"/>
                </a:lnTo>
                <a:lnTo>
                  <a:pt x="1155953" y="44322"/>
                </a:lnTo>
                <a:lnTo>
                  <a:pt x="1155700" y="31622"/>
                </a:lnTo>
                <a:close/>
              </a:path>
              <a:path w="1219835" h="76200">
                <a:moveTo>
                  <a:pt x="1142746" y="0"/>
                </a:moveTo>
                <a:lnTo>
                  <a:pt x="1143063" y="31754"/>
                </a:lnTo>
                <a:lnTo>
                  <a:pt x="1155700" y="31622"/>
                </a:lnTo>
                <a:lnTo>
                  <a:pt x="1207605" y="31622"/>
                </a:lnTo>
                <a:lnTo>
                  <a:pt x="114274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 txBox="1"/>
          <p:nvPr/>
        </p:nvSpPr>
        <p:spPr>
          <a:xfrm>
            <a:off x="2263267" y="4994909"/>
            <a:ext cx="94996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340" marR="5080" indent="-41275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latin typeface="Arial"/>
                <a:cs typeface="Arial"/>
              </a:rPr>
              <a:t>E</a:t>
            </a:r>
            <a:r>
              <a:rPr sz="1400" b="1" spc="-10" dirty="0">
                <a:latin typeface="Arial"/>
                <a:cs typeface="Arial"/>
              </a:rPr>
              <a:t>n</a:t>
            </a:r>
            <a:r>
              <a:rPr sz="1400" b="1" dirty="0">
                <a:latin typeface="Arial"/>
                <a:cs typeface="Arial"/>
              </a:rPr>
              <a:t>cr</a:t>
            </a:r>
            <a:r>
              <a:rPr sz="1400" b="1" spc="-50" dirty="0">
                <a:latin typeface="Arial"/>
                <a:cs typeface="Arial"/>
              </a:rPr>
              <a:t>y</a:t>
            </a:r>
            <a:r>
              <a:rPr sz="1400" b="1" spc="-10" dirty="0">
                <a:latin typeface="Arial"/>
                <a:cs typeface="Arial"/>
              </a:rPr>
              <a:t>p</a:t>
            </a:r>
            <a:r>
              <a:rPr sz="1400" b="1" dirty="0">
                <a:latin typeface="Arial"/>
                <a:cs typeface="Arial"/>
              </a:rPr>
              <a:t>ti</a:t>
            </a:r>
            <a:r>
              <a:rPr sz="1400" b="1" spc="-10" dirty="0">
                <a:latin typeface="Arial"/>
                <a:cs typeface="Arial"/>
              </a:rPr>
              <a:t>o</a:t>
            </a:r>
            <a:r>
              <a:rPr sz="1400" b="1" dirty="0">
                <a:latin typeface="Arial"/>
                <a:cs typeface="Arial"/>
              </a:rPr>
              <a:t>n  </a:t>
            </a:r>
            <a:r>
              <a:rPr sz="1400" b="1" spc="-5" dirty="0">
                <a:latin typeface="Arial"/>
                <a:cs typeface="Arial"/>
              </a:rPr>
              <a:t>Operation</a:t>
            </a:r>
            <a:endParaRPr sz="1400">
              <a:latin typeface="Arial"/>
              <a:cs typeface="Arial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5845302" y="4994909"/>
            <a:ext cx="94932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340" marR="5080" indent="-41275">
              <a:lnSpc>
                <a:spcPct val="100000"/>
              </a:lnSpc>
              <a:spcBef>
                <a:spcPts val="100"/>
              </a:spcBef>
            </a:pPr>
            <a:r>
              <a:rPr sz="1400" b="1" spc="-10" dirty="0">
                <a:latin typeface="Arial"/>
                <a:cs typeface="Arial"/>
              </a:rPr>
              <a:t>D</a:t>
            </a:r>
            <a:r>
              <a:rPr sz="1400" b="1" dirty="0">
                <a:latin typeface="Arial"/>
                <a:cs typeface="Arial"/>
              </a:rPr>
              <a:t>ecr</a:t>
            </a:r>
            <a:r>
              <a:rPr sz="1400" b="1" spc="-50" dirty="0">
                <a:latin typeface="Arial"/>
                <a:cs typeface="Arial"/>
              </a:rPr>
              <a:t>y</a:t>
            </a:r>
            <a:r>
              <a:rPr sz="1400" b="1" spc="-10" dirty="0">
                <a:latin typeface="Arial"/>
                <a:cs typeface="Arial"/>
              </a:rPr>
              <a:t>p</a:t>
            </a:r>
            <a:r>
              <a:rPr sz="1400" b="1" dirty="0">
                <a:latin typeface="Arial"/>
                <a:cs typeface="Arial"/>
              </a:rPr>
              <a:t>ti</a:t>
            </a:r>
            <a:r>
              <a:rPr sz="1400" b="1" spc="-10" dirty="0">
                <a:latin typeface="Arial"/>
                <a:cs typeface="Arial"/>
              </a:rPr>
              <a:t>o</a:t>
            </a:r>
            <a:r>
              <a:rPr sz="1400" b="1" dirty="0">
                <a:latin typeface="Arial"/>
                <a:cs typeface="Arial"/>
              </a:rPr>
              <a:t>n  </a:t>
            </a:r>
            <a:r>
              <a:rPr sz="1400" b="1" spc="-5" dirty="0">
                <a:latin typeface="Arial"/>
                <a:cs typeface="Arial"/>
              </a:rPr>
              <a:t>Operation</a:t>
            </a:r>
            <a:endParaRPr sz="1400">
              <a:latin typeface="Arial"/>
              <a:cs typeface="Arial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243941" y="4209034"/>
            <a:ext cx="7950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Arial"/>
                <a:cs typeface="Arial"/>
              </a:rPr>
              <a:t>Alice</a:t>
            </a:r>
            <a:endParaRPr sz="2800">
              <a:latin typeface="Arial"/>
              <a:cs typeface="Arial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8402193" y="4286453"/>
            <a:ext cx="6578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Arial"/>
                <a:cs typeface="Arial"/>
              </a:rPr>
              <a:t>Bob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60870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Digital</a:t>
            </a:r>
            <a:r>
              <a:rPr spc="-55" dirty="0"/>
              <a:t> </a:t>
            </a:r>
            <a:r>
              <a:rPr spc="-5" dirty="0"/>
              <a:t>Signatures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26</a:t>
            </a:fld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0731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Digital </a:t>
            </a:r>
            <a:r>
              <a:rPr spc="-5" dirty="0"/>
              <a:t>Signature</a:t>
            </a:r>
            <a:r>
              <a:rPr spc="-75" dirty="0"/>
              <a:t> </a:t>
            </a:r>
            <a:r>
              <a:rPr dirty="0"/>
              <a:t>Mechanisms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27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44500" y="1554226"/>
            <a:ext cx="7723505" cy="456692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marR="514984" indent="-341630" algn="just">
              <a:lnSpc>
                <a:spcPts val="2680"/>
              </a:lnSpc>
              <a:spcBef>
                <a:spcPts val="355"/>
              </a:spcBef>
              <a:buChar char="•"/>
              <a:tabLst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A MAC </a:t>
            </a:r>
            <a:r>
              <a:rPr sz="2400" spc="-5" dirty="0">
                <a:latin typeface="Arial"/>
                <a:cs typeface="Arial"/>
              </a:rPr>
              <a:t>cannot be used as evidence </a:t>
            </a:r>
            <a:r>
              <a:rPr sz="2400" dirty="0">
                <a:latin typeface="Arial"/>
                <a:cs typeface="Arial"/>
              </a:rPr>
              <a:t>that </a:t>
            </a:r>
            <a:r>
              <a:rPr sz="2400" spc="-5" dirty="0">
                <a:latin typeface="Arial"/>
                <a:cs typeface="Arial"/>
              </a:rPr>
              <a:t>should be  verified </a:t>
            </a:r>
            <a:r>
              <a:rPr sz="2400" dirty="0">
                <a:latin typeface="Arial"/>
                <a:cs typeface="Arial"/>
              </a:rPr>
              <a:t>by a third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party.</a:t>
            </a:r>
            <a:endParaRPr sz="2400" dirty="0">
              <a:latin typeface="Arial"/>
              <a:cs typeface="Arial"/>
            </a:endParaRPr>
          </a:p>
          <a:p>
            <a:pPr marL="353695" marR="5080" indent="-341630" algn="just">
              <a:lnSpc>
                <a:spcPct val="93100"/>
              </a:lnSpc>
              <a:spcBef>
                <a:spcPts val="535"/>
              </a:spcBef>
              <a:buChar char="•"/>
              <a:tabLst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Digital signatures used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non-repudiation, data origin  authentication and data integrity services, and in some  authentication exchange</a:t>
            </a:r>
            <a:r>
              <a:rPr sz="2400" spc="5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mechanisms.</a:t>
            </a:r>
            <a:endParaRPr sz="2400" dirty="0">
              <a:latin typeface="Arial"/>
              <a:cs typeface="Arial"/>
            </a:endParaRPr>
          </a:p>
          <a:p>
            <a:pPr marL="353695" indent="-341630" algn="just">
              <a:lnSpc>
                <a:spcPct val="100000"/>
              </a:lnSpc>
              <a:spcBef>
                <a:spcPts val="400"/>
              </a:spcBef>
              <a:buChar char="•"/>
              <a:tabLst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Digital signature mechanisms have </a:t>
            </a:r>
            <a:r>
              <a:rPr sz="2400" dirty="0">
                <a:latin typeface="Arial"/>
                <a:cs typeface="Arial"/>
              </a:rPr>
              <a:t>three</a:t>
            </a:r>
            <a:r>
              <a:rPr sz="2400" spc="1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components: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key</a:t>
            </a:r>
            <a:r>
              <a:rPr sz="2000" spc="-30" dirty="0">
                <a:latin typeface="Arial"/>
                <a:cs typeface="Arial"/>
              </a:rPr>
              <a:t> </a:t>
            </a:r>
            <a:r>
              <a:rPr sz="2000" dirty="0" smtClean="0">
                <a:latin typeface="Arial"/>
                <a:cs typeface="Arial"/>
              </a:rPr>
              <a:t>generation</a:t>
            </a:r>
            <a:r>
              <a:rPr lang="en-US" sz="2000" dirty="0" smtClean="0">
                <a:latin typeface="Arial"/>
                <a:cs typeface="Arial"/>
              </a:rPr>
              <a:t>.</a:t>
            </a:r>
            <a:endParaRPr sz="20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signing procedure</a:t>
            </a:r>
            <a:r>
              <a:rPr sz="2000" spc="-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(private</a:t>
            </a:r>
            <a:r>
              <a:rPr sz="2000" dirty="0" smtClean="0">
                <a:latin typeface="Arial"/>
                <a:cs typeface="Arial"/>
              </a:rPr>
              <a:t>)</a:t>
            </a:r>
            <a:r>
              <a:rPr lang="en-US" sz="2000" dirty="0" smtClean="0">
                <a:latin typeface="Arial"/>
                <a:cs typeface="Arial"/>
              </a:rPr>
              <a:t>.</a:t>
            </a:r>
            <a:endParaRPr sz="20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2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verification procedure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(public</a:t>
            </a:r>
            <a:r>
              <a:rPr sz="2000" dirty="0" smtClean="0">
                <a:latin typeface="Arial"/>
                <a:cs typeface="Arial"/>
              </a:rPr>
              <a:t>)</a:t>
            </a:r>
            <a:r>
              <a:rPr lang="en-US" sz="2000" dirty="0" smtClean="0">
                <a:latin typeface="Arial"/>
                <a:cs typeface="Arial"/>
              </a:rPr>
              <a:t>.</a:t>
            </a:r>
            <a:endParaRPr sz="2000" dirty="0">
              <a:latin typeface="Arial"/>
              <a:cs typeface="Arial"/>
            </a:endParaRPr>
          </a:p>
          <a:p>
            <a:pPr marL="353695" indent="-341630" algn="just">
              <a:lnSpc>
                <a:spcPct val="100000"/>
              </a:lnSpc>
              <a:spcBef>
                <a:spcPts val="350"/>
              </a:spcBef>
              <a:buChar char="•"/>
              <a:tabLst>
                <a:tab pos="354330" algn="l"/>
              </a:tabLst>
            </a:pPr>
            <a:r>
              <a:rPr sz="2800" dirty="0" smtClean="0">
                <a:latin typeface="Arial"/>
                <a:cs typeface="Arial"/>
              </a:rPr>
              <a:t>Algorithms</a:t>
            </a:r>
            <a:r>
              <a:rPr lang="en-US" sz="2800" dirty="0" smtClean="0">
                <a:latin typeface="Arial"/>
                <a:cs typeface="Arial"/>
              </a:rPr>
              <a:t>: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10"/>
              </a:spcBef>
              <a:buChar char="–"/>
              <a:tabLst>
                <a:tab pos="755650" algn="l"/>
              </a:tabLst>
            </a:pPr>
            <a:r>
              <a:rPr sz="2400" spc="-5" dirty="0" smtClean="0">
                <a:latin typeface="Arial"/>
                <a:cs typeface="Arial"/>
              </a:rPr>
              <a:t>RSA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DSA and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ECDSA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333501"/>
            <a:ext cx="7312025" cy="96646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 marR="5080">
              <a:lnSpc>
                <a:spcPts val="3560"/>
              </a:lnSpc>
              <a:spcBef>
                <a:spcPts val="455"/>
              </a:spcBef>
            </a:pPr>
            <a:r>
              <a:rPr sz="3200" dirty="0"/>
              <a:t>Practical </a:t>
            </a:r>
            <a:r>
              <a:rPr sz="3200" spc="-5" dirty="0"/>
              <a:t>digital signature based </a:t>
            </a:r>
            <a:r>
              <a:rPr sz="3200" dirty="0"/>
              <a:t>on</a:t>
            </a:r>
            <a:r>
              <a:rPr sz="3200" spc="-75" dirty="0"/>
              <a:t> </a:t>
            </a:r>
            <a:r>
              <a:rPr sz="3200" spc="-5" dirty="0"/>
              <a:t>hash  value</a:t>
            </a:r>
            <a:endParaRPr sz="32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5095" y="1978174"/>
            <a:ext cx="267564" cy="5432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579244" y="1597279"/>
            <a:ext cx="161480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20" dirty="0">
                <a:latin typeface="Times New Roman"/>
                <a:cs typeface="Times New Roman"/>
              </a:rPr>
              <a:t>Alice’s </a:t>
            </a:r>
            <a:r>
              <a:rPr sz="1600" spc="-5" dirty="0">
                <a:latin typeface="Times New Roman"/>
                <a:cs typeface="Times New Roman"/>
              </a:rPr>
              <a:t>private</a:t>
            </a:r>
            <a:r>
              <a:rPr sz="1600" spc="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key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80001" y="2169032"/>
            <a:ext cx="155702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20" dirty="0">
                <a:latin typeface="Times New Roman"/>
                <a:cs typeface="Times New Roman"/>
              </a:rPr>
              <a:t>Alice’s </a:t>
            </a:r>
            <a:r>
              <a:rPr sz="1600" spc="-5" dirty="0">
                <a:latin typeface="Times New Roman"/>
                <a:cs typeface="Times New Roman"/>
              </a:rPr>
              <a:t>public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key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75068" y="3239262"/>
            <a:ext cx="212915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2000" b="1" i="1" spc="-5" dirty="0">
                <a:latin typeface="Arial"/>
                <a:cs typeface="Arial"/>
              </a:rPr>
              <a:t>h</a:t>
            </a:r>
            <a:r>
              <a:rPr sz="2000" spc="-5" dirty="0">
                <a:latin typeface="Arial"/>
                <a:cs typeface="Arial"/>
              </a:rPr>
              <a:t>(</a:t>
            </a:r>
            <a:r>
              <a:rPr sz="2000" i="1" spc="-5" dirty="0">
                <a:latin typeface="Arial"/>
                <a:cs typeface="Arial"/>
              </a:rPr>
              <a:t>M</a:t>
            </a:r>
            <a:r>
              <a:rPr sz="2000" spc="-5" dirty="0">
                <a:latin typeface="Arial"/>
                <a:cs typeface="Arial"/>
              </a:rPr>
              <a:t>) </a:t>
            </a:r>
            <a:r>
              <a:rPr sz="2000" i="1" dirty="0">
                <a:latin typeface="Arial"/>
                <a:cs typeface="Arial"/>
              </a:rPr>
              <a:t>=</a:t>
            </a:r>
            <a:r>
              <a:rPr sz="2000" i="1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E(</a:t>
            </a:r>
            <a:r>
              <a:rPr sz="2000" i="1" dirty="0">
                <a:latin typeface="Arial"/>
                <a:cs typeface="Arial"/>
              </a:rPr>
              <a:t>Sig,K</a:t>
            </a:r>
            <a:r>
              <a:rPr sz="1950" i="1" baseline="-21367" dirty="0">
                <a:latin typeface="Arial"/>
                <a:cs typeface="Arial"/>
              </a:rPr>
              <a:t>pub</a:t>
            </a:r>
            <a:r>
              <a:rPr sz="2000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636522" y="1412621"/>
            <a:ext cx="6475095" cy="2597785"/>
            <a:chOff x="1636522" y="1412621"/>
            <a:chExt cx="6475095" cy="2597785"/>
          </a:xfrm>
        </p:grpSpPr>
        <p:sp>
          <p:nvSpPr>
            <p:cNvPr id="8" name="object 8"/>
            <p:cNvSpPr/>
            <p:nvPr/>
          </p:nvSpPr>
          <p:spPr>
            <a:xfrm>
              <a:off x="1704606" y="3112807"/>
              <a:ext cx="1353185" cy="897890"/>
            </a:xfrm>
            <a:custGeom>
              <a:avLst/>
              <a:gdLst/>
              <a:ahLst/>
              <a:cxnLst/>
              <a:rect l="l" t="t" r="r" b="b"/>
              <a:pathLst>
                <a:path w="1353185" h="897889">
                  <a:moveTo>
                    <a:pt x="1353045" y="139153"/>
                  </a:moveTo>
                  <a:lnTo>
                    <a:pt x="1345933" y="92544"/>
                  </a:lnTo>
                  <a:lnTo>
                    <a:pt x="1326248" y="51650"/>
                  </a:lnTo>
                  <a:lnTo>
                    <a:pt x="1295895" y="18503"/>
                  </a:lnTo>
                  <a:lnTo>
                    <a:pt x="1267231" y="0"/>
                  </a:lnTo>
                  <a:lnTo>
                    <a:pt x="1273352" y="11836"/>
                  </a:lnTo>
                  <a:lnTo>
                    <a:pt x="1288478" y="41084"/>
                  </a:lnTo>
                  <a:lnTo>
                    <a:pt x="1296149" y="88607"/>
                  </a:lnTo>
                  <a:lnTo>
                    <a:pt x="1296149" y="690079"/>
                  </a:lnTo>
                  <a:lnTo>
                    <a:pt x="1288478" y="737616"/>
                  </a:lnTo>
                  <a:lnTo>
                    <a:pt x="1267129" y="778891"/>
                  </a:lnTo>
                  <a:lnTo>
                    <a:pt x="1234579" y="811441"/>
                  </a:lnTo>
                  <a:lnTo>
                    <a:pt x="1193304" y="832789"/>
                  </a:lnTo>
                  <a:lnTo>
                    <a:pt x="1145781" y="840447"/>
                  </a:lnTo>
                  <a:lnTo>
                    <a:pt x="994600" y="840447"/>
                  </a:lnTo>
                  <a:lnTo>
                    <a:pt x="920064" y="840447"/>
                  </a:lnTo>
                  <a:lnTo>
                    <a:pt x="88633" y="840447"/>
                  </a:lnTo>
                  <a:lnTo>
                    <a:pt x="41097" y="832789"/>
                  </a:lnTo>
                  <a:lnTo>
                    <a:pt x="20180" y="821982"/>
                  </a:lnTo>
                  <a:lnTo>
                    <a:pt x="11849" y="817676"/>
                  </a:lnTo>
                  <a:lnTo>
                    <a:pt x="0" y="811542"/>
                  </a:lnTo>
                  <a:lnTo>
                    <a:pt x="2019" y="815682"/>
                  </a:lnTo>
                  <a:lnTo>
                    <a:pt x="28943" y="851750"/>
                  </a:lnTo>
                  <a:lnTo>
                    <a:pt x="65138" y="878674"/>
                  </a:lnTo>
                  <a:lnTo>
                    <a:pt x="108191" y="894168"/>
                  </a:lnTo>
                  <a:lnTo>
                    <a:pt x="139433" y="897343"/>
                  </a:lnTo>
                  <a:lnTo>
                    <a:pt x="1196962" y="897343"/>
                  </a:lnTo>
                  <a:lnTo>
                    <a:pt x="1212964" y="896454"/>
                  </a:lnTo>
                  <a:lnTo>
                    <a:pt x="1228458" y="894041"/>
                  </a:lnTo>
                  <a:lnTo>
                    <a:pt x="1243444" y="890231"/>
                  </a:lnTo>
                  <a:lnTo>
                    <a:pt x="1257109" y="885151"/>
                  </a:lnTo>
                  <a:lnTo>
                    <a:pt x="1257795" y="884897"/>
                  </a:lnTo>
                  <a:lnTo>
                    <a:pt x="1296403" y="861402"/>
                  </a:lnTo>
                  <a:lnTo>
                    <a:pt x="1326502" y="828128"/>
                  </a:lnTo>
                  <a:lnTo>
                    <a:pt x="1346060" y="787107"/>
                  </a:lnTo>
                  <a:lnTo>
                    <a:pt x="1353045" y="740879"/>
                  </a:lnTo>
                  <a:lnTo>
                    <a:pt x="1353045" y="139153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642872" y="3051047"/>
              <a:ext cx="1358265" cy="902335"/>
            </a:xfrm>
            <a:custGeom>
              <a:avLst/>
              <a:gdLst/>
              <a:ahLst/>
              <a:cxnLst/>
              <a:rect l="l" t="t" r="r" b="b"/>
              <a:pathLst>
                <a:path w="1358264" h="902335">
                  <a:moveTo>
                    <a:pt x="1207515" y="0"/>
                  </a:moveTo>
                  <a:lnTo>
                    <a:pt x="150367" y="0"/>
                  </a:lnTo>
                  <a:lnTo>
                    <a:pt x="102835" y="7664"/>
                  </a:lnTo>
                  <a:lnTo>
                    <a:pt x="61557" y="29008"/>
                  </a:lnTo>
                  <a:lnTo>
                    <a:pt x="29008" y="61557"/>
                  </a:lnTo>
                  <a:lnTo>
                    <a:pt x="7664" y="102835"/>
                  </a:lnTo>
                  <a:lnTo>
                    <a:pt x="0" y="150367"/>
                  </a:lnTo>
                  <a:lnTo>
                    <a:pt x="0" y="751839"/>
                  </a:lnTo>
                  <a:lnTo>
                    <a:pt x="7664" y="799372"/>
                  </a:lnTo>
                  <a:lnTo>
                    <a:pt x="29008" y="840650"/>
                  </a:lnTo>
                  <a:lnTo>
                    <a:pt x="61557" y="873199"/>
                  </a:lnTo>
                  <a:lnTo>
                    <a:pt x="102835" y="894543"/>
                  </a:lnTo>
                  <a:lnTo>
                    <a:pt x="150367" y="902207"/>
                  </a:lnTo>
                  <a:lnTo>
                    <a:pt x="1207515" y="902207"/>
                  </a:lnTo>
                  <a:lnTo>
                    <a:pt x="1255048" y="894543"/>
                  </a:lnTo>
                  <a:lnTo>
                    <a:pt x="1296326" y="873199"/>
                  </a:lnTo>
                  <a:lnTo>
                    <a:pt x="1328875" y="840650"/>
                  </a:lnTo>
                  <a:lnTo>
                    <a:pt x="1350219" y="799372"/>
                  </a:lnTo>
                  <a:lnTo>
                    <a:pt x="1357883" y="751839"/>
                  </a:lnTo>
                  <a:lnTo>
                    <a:pt x="1357883" y="150367"/>
                  </a:lnTo>
                  <a:lnTo>
                    <a:pt x="1350219" y="102835"/>
                  </a:lnTo>
                  <a:lnTo>
                    <a:pt x="1328875" y="61557"/>
                  </a:lnTo>
                  <a:lnTo>
                    <a:pt x="1296326" y="29008"/>
                  </a:lnTo>
                  <a:lnTo>
                    <a:pt x="1255048" y="7664"/>
                  </a:lnTo>
                  <a:lnTo>
                    <a:pt x="1207515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642872" y="3051047"/>
              <a:ext cx="1358265" cy="902335"/>
            </a:xfrm>
            <a:custGeom>
              <a:avLst/>
              <a:gdLst/>
              <a:ahLst/>
              <a:cxnLst/>
              <a:rect l="l" t="t" r="r" b="b"/>
              <a:pathLst>
                <a:path w="1358264" h="902335">
                  <a:moveTo>
                    <a:pt x="0" y="150367"/>
                  </a:moveTo>
                  <a:lnTo>
                    <a:pt x="7664" y="102835"/>
                  </a:lnTo>
                  <a:lnTo>
                    <a:pt x="29008" y="61557"/>
                  </a:lnTo>
                  <a:lnTo>
                    <a:pt x="61557" y="29008"/>
                  </a:lnTo>
                  <a:lnTo>
                    <a:pt x="102835" y="7664"/>
                  </a:lnTo>
                  <a:lnTo>
                    <a:pt x="150367" y="0"/>
                  </a:lnTo>
                  <a:lnTo>
                    <a:pt x="1207515" y="0"/>
                  </a:lnTo>
                  <a:lnTo>
                    <a:pt x="1255048" y="7664"/>
                  </a:lnTo>
                  <a:lnTo>
                    <a:pt x="1296326" y="29008"/>
                  </a:lnTo>
                  <a:lnTo>
                    <a:pt x="1328875" y="61557"/>
                  </a:lnTo>
                  <a:lnTo>
                    <a:pt x="1350219" y="102835"/>
                  </a:lnTo>
                  <a:lnTo>
                    <a:pt x="1357883" y="150367"/>
                  </a:lnTo>
                  <a:lnTo>
                    <a:pt x="1357883" y="751839"/>
                  </a:lnTo>
                  <a:lnTo>
                    <a:pt x="1350219" y="799372"/>
                  </a:lnTo>
                  <a:lnTo>
                    <a:pt x="1328875" y="840650"/>
                  </a:lnTo>
                  <a:lnTo>
                    <a:pt x="1296326" y="873199"/>
                  </a:lnTo>
                  <a:lnTo>
                    <a:pt x="1255048" y="894543"/>
                  </a:lnTo>
                  <a:lnTo>
                    <a:pt x="1207515" y="902207"/>
                  </a:lnTo>
                  <a:lnTo>
                    <a:pt x="150367" y="902207"/>
                  </a:lnTo>
                  <a:lnTo>
                    <a:pt x="102835" y="894543"/>
                  </a:lnTo>
                  <a:lnTo>
                    <a:pt x="61557" y="873199"/>
                  </a:lnTo>
                  <a:lnTo>
                    <a:pt x="29008" y="840650"/>
                  </a:lnTo>
                  <a:lnTo>
                    <a:pt x="7664" y="799372"/>
                  </a:lnTo>
                  <a:lnTo>
                    <a:pt x="0" y="751839"/>
                  </a:lnTo>
                  <a:lnTo>
                    <a:pt x="0" y="150367"/>
                  </a:lnTo>
                  <a:close/>
                </a:path>
              </a:pathLst>
            </a:custGeom>
            <a:ln w="1219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94931" y="2082218"/>
              <a:ext cx="616646" cy="62337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123798" y="2370711"/>
              <a:ext cx="512965" cy="710054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22847" y="2350211"/>
              <a:ext cx="625843" cy="728827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079362" y="2065680"/>
              <a:ext cx="728713" cy="627938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6553962" y="1427226"/>
              <a:ext cx="1087120" cy="1104900"/>
            </a:xfrm>
            <a:custGeom>
              <a:avLst/>
              <a:gdLst/>
              <a:ahLst/>
              <a:cxnLst/>
              <a:rect l="l" t="t" r="r" b="b"/>
              <a:pathLst>
                <a:path w="1087120" h="1104900">
                  <a:moveTo>
                    <a:pt x="0" y="552450"/>
                  </a:moveTo>
                  <a:lnTo>
                    <a:pt x="1993" y="504790"/>
                  </a:lnTo>
                  <a:lnTo>
                    <a:pt x="7867" y="458255"/>
                  </a:lnTo>
                  <a:lnTo>
                    <a:pt x="17456" y="413009"/>
                  </a:lnTo>
                  <a:lnTo>
                    <a:pt x="30599" y="369221"/>
                  </a:lnTo>
                  <a:lnTo>
                    <a:pt x="47132" y="327054"/>
                  </a:lnTo>
                  <a:lnTo>
                    <a:pt x="66892" y="286676"/>
                  </a:lnTo>
                  <a:lnTo>
                    <a:pt x="89716" y="248251"/>
                  </a:lnTo>
                  <a:lnTo>
                    <a:pt x="115442" y="211947"/>
                  </a:lnTo>
                  <a:lnTo>
                    <a:pt x="143907" y="177929"/>
                  </a:lnTo>
                  <a:lnTo>
                    <a:pt x="174946" y="146363"/>
                  </a:lnTo>
                  <a:lnTo>
                    <a:pt x="208398" y="117415"/>
                  </a:lnTo>
                  <a:lnTo>
                    <a:pt x="244100" y="91251"/>
                  </a:lnTo>
                  <a:lnTo>
                    <a:pt x="281888" y="68038"/>
                  </a:lnTo>
                  <a:lnTo>
                    <a:pt x="321599" y="47940"/>
                  </a:lnTo>
                  <a:lnTo>
                    <a:pt x="363072" y="31124"/>
                  </a:lnTo>
                  <a:lnTo>
                    <a:pt x="406141" y="17756"/>
                  </a:lnTo>
                  <a:lnTo>
                    <a:pt x="450645" y="8002"/>
                  </a:lnTo>
                  <a:lnTo>
                    <a:pt x="496421" y="2028"/>
                  </a:lnTo>
                  <a:lnTo>
                    <a:pt x="543306" y="0"/>
                  </a:lnTo>
                  <a:lnTo>
                    <a:pt x="590190" y="2028"/>
                  </a:lnTo>
                  <a:lnTo>
                    <a:pt x="635966" y="8002"/>
                  </a:lnTo>
                  <a:lnTo>
                    <a:pt x="680470" y="17756"/>
                  </a:lnTo>
                  <a:lnTo>
                    <a:pt x="723539" y="31124"/>
                  </a:lnTo>
                  <a:lnTo>
                    <a:pt x="765012" y="47940"/>
                  </a:lnTo>
                  <a:lnTo>
                    <a:pt x="804723" y="68038"/>
                  </a:lnTo>
                  <a:lnTo>
                    <a:pt x="842511" y="91251"/>
                  </a:lnTo>
                  <a:lnTo>
                    <a:pt x="878213" y="117415"/>
                  </a:lnTo>
                  <a:lnTo>
                    <a:pt x="911665" y="146363"/>
                  </a:lnTo>
                  <a:lnTo>
                    <a:pt x="942704" y="177929"/>
                  </a:lnTo>
                  <a:lnTo>
                    <a:pt x="971169" y="211947"/>
                  </a:lnTo>
                  <a:lnTo>
                    <a:pt x="996895" y="248251"/>
                  </a:lnTo>
                  <a:lnTo>
                    <a:pt x="1019719" y="286676"/>
                  </a:lnTo>
                  <a:lnTo>
                    <a:pt x="1039479" y="327054"/>
                  </a:lnTo>
                  <a:lnTo>
                    <a:pt x="1056012" y="369221"/>
                  </a:lnTo>
                  <a:lnTo>
                    <a:pt x="1069155" y="413009"/>
                  </a:lnTo>
                  <a:lnTo>
                    <a:pt x="1078744" y="458255"/>
                  </a:lnTo>
                  <a:lnTo>
                    <a:pt x="1084618" y="504790"/>
                  </a:lnTo>
                  <a:lnTo>
                    <a:pt x="1086612" y="552450"/>
                  </a:lnTo>
                  <a:lnTo>
                    <a:pt x="1084618" y="600109"/>
                  </a:lnTo>
                  <a:lnTo>
                    <a:pt x="1078744" y="646644"/>
                  </a:lnTo>
                  <a:lnTo>
                    <a:pt x="1069155" y="691890"/>
                  </a:lnTo>
                  <a:lnTo>
                    <a:pt x="1056012" y="735678"/>
                  </a:lnTo>
                  <a:lnTo>
                    <a:pt x="1039479" y="777845"/>
                  </a:lnTo>
                  <a:lnTo>
                    <a:pt x="1019719" y="818223"/>
                  </a:lnTo>
                  <a:lnTo>
                    <a:pt x="996895" y="856648"/>
                  </a:lnTo>
                  <a:lnTo>
                    <a:pt x="971169" y="892952"/>
                  </a:lnTo>
                  <a:lnTo>
                    <a:pt x="942704" y="926970"/>
                  </a:lnTo>
                  <a:lnTo>
                    <a:pt x="911665" y="958536"/>
                  </a:lnTo>
                  <a:lnTo>
                    <a:pt x="878213" y="987484"/>
                  </a:lnTo>
                  <a:lnTo>
                    <a:pt x="842511" y="1013648"/>
                  </a:lnTo>
                  <a:lnTo>
                    <a:pt x="804723" y="1036861"/>
                  </a:lnTo>
                  <a:lnTo>
                    <a:pt x="765012" y="1056959"/>
                  </a:lnTo>
                  <a:lnTo>
                    <a:pt x="723539" y="1073775"/>
                  </a:lnTo>
                  <a:lnTo>
                    <a:pt x="680470" y="1087143"/>
                  </a:lnTo>
                  <a:lnTo>
                    <a:pt x="635966" y="1096897"/>
                  </a:lnTo>
                  <a:lnTo>
                    <a:pt x="590190" y="1102871"/>
                  </a:lnTo>
                  <a:lnTo>
                    <a:pt x="543306" y="1104900"/>
                  </a:lnTo>
                  <a:lnTo>
                    <a:pt x="496421" y="1102871"/>
                  </a:lnTo>
                  <a:lnTo>
                    <a:pt x="450645" y="1096897"/>
                  </a:lnTo>
                  <a:lnTo>
                    <a:pt x="406141" y="1087143"/>
                  </a:lnTo>
                  <a:lnTo>
                    <a:pt x="363072" y="1073775"/>
                  </a:lnTo>
                  <a:lnTo>
                    <a:pt x="321599" y="1056959"/>
                  </a:lnTo>
                  <a:lnTo>
                    <a:pt x="281888" y="1036861"/>
                  </a:lnTo>
                  <a:lnTo>
                    <a:pt x="244100" y="1013648"/>
                  </a:lnTo>
                  <a:lnTo>
                    <a:pt x="208398" y="987484"/>
                  </a:lnTo>
                  <a:lnTo>
                    <a:pt x="174946" y="958536"/>
                  </a:lnTo>
                  <a:lnTo>
                    <a:pt x="143907" y="926970"/>
                  </a:lnTo>
                  <a:lnTo>
                    <a:pt x="115442" y="892952"/>
                  </a:lnTo>
                  <a:lnTo>
                    <a:pt x="89716" y="856648"/>
                  </a:lnTo>
                  <a:lnTo>
                    <a:pt x="66892" y="818223"/>
                  </a:lnTo>
                  <a:lnTo>
                    <a:pt x="47132" y="777845"/>
                  </a:lnTo>
                  <a:lnTo>
                    <a:pt x="30599" y="735678"/>
                  </a:lnTo>
                  <a:lnTo>
                    <a:pt x="17456" y="691890"/>
                  </a:lnTo>
                  <a:lnTo>
                    <a:pt x="7867" y="646644"/>
                  </a:lnTo>
                  <a:lnTo>
                    <a:pt x="1993" y="600109"/>
                  </a:lnTo>
                  <a:lnTo>
                    <a:pt x="0" y="552450"/>
                  </a:lnTo>
                  <a:close/>
                </a:path>
              </a:pathLst>
            </a:custGeom>
            <a:ln w="289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1821942" y="3072510"/>
            <a:ext cx="100203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1270" algn="ctr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Arial"/>
                <a:cs typeface="Arial"/>
              </a:rPr>
              <a:t>Sign  </a:t>
            </a:r>
            <a:r>
              <a:rPr sz="1800" b="1" spc="-5" dirty="0">
                <a:latin typeface="Arial"/>
                <a:cs typeface="Arial"/>
              </a:rPr>
              <a:t>hashed  m</a:t>
            </a:r>
            <a:r>
              <a:rPr sz="1800" b="1" spc="-15" dirty="0">
                <a:latin typeface="Arial"/>
                <a:cs typeface="Arial"/>
              </a:rPr>
              <a:t>e</a:t>
            </a:r>
            <a:r>
              <a:rPr sz="1800" b="1" spc="-5" dirty="0">
                <a:latin typeface="Arial"/>
                <a:cs typeface="Arial"/>
              </a:rPr>
              <a:t>s</a:t>
            </a:r>
            <a:r>
              <a:rPr sz="1800" b="1" spc="-15" dirty="0">
                <a:latin typeface="Arial"/>
                <a:cs typeface="Arial"/>
              </a:rPr>
              <a:t>s</a:t>
            </a:r>
            <a:r>
              <a:rPr sz="1800" b="1" spc="-5" dirty="0">
                <a:latin typeface="Arial"/>
                <a:cs typeface="Arial"/>
              </a:rPr>
              <a:t>age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5137150" y="3044698"/>
            <a:ext cx="1564640" cy="965835"/>
            <a:chOff x="5137150" y="3044698"/>
            <a:chExt cx="1564640" cy="965835"/>
          </a:xfrm>
        </p:grpSpPr>
        <p:sp>
          <p:nvSpPr>
            <p:cNvPr id="18" name="object 18"/>
            <p:cNvSpPr/>
            <p:nvPr/>
          </p:nvSpPr>
          <p:spPr>
            <a:xfrm>
              <a:off x="5205234" y="3112807"/>
              <a:ext cx="1496695" cy="897890"/>
            </a:xfrm>
            <a:custGeom>
              <a:avLst/>
              <a:gdLst/>
              <a:ahLst/>
              <a:cxnLst/>
              <a:rect l="l" t="t" r="r" b="b"/>
              <a:pathLst>
                <a:path w="1496695" h="897889">
                  <a:moveTo>
                    <a:pt x="1496301" y="139153"/>
                  </a:moveTo>
                  <a:lnTo>
                    <a:pt x="1489189" y="92544"/>
                  </a:lnTo>
                  <a:lnTo>
                    <a:pt x="1469504" y="51650"/>
                  </a:lnTo>
                  <a:lnTo>
                    <a:pt x="1439138" y="18503"/>
                  </a:lnTo>
                  <a:lnTo>
                    <a:pt x="1410487" y="0"/>
                  </a:lnTo>
                  <a:lnTo>
                    <a:pt x="1416608" y="11836"/>
                  </a:lnTo>
                  <a:lnTo>
                    <a:pt x="1431734" y="41084"/>
                  </a:lnTo>
                  <a:lnTo>
                    <a:pt x="1439405" y="88607"/>
                  </a:lnTo>
                  <a:lnTo>
                    <a:pt x="1439405" y="690079"/>
                  </a:lnTo>
                  <a:lnTo>
                    <a:pt x="1431734" y="737616"/>
                  </a:lnTo>
                  <a:lnTo>
                    <a:pt x="1410385" y="778891"/>
                  </a:lnTo>
                  <a:lnTo>
                    <a:pt x="1377835" y="811441"/>
                  </a:lnTo>
                  <a:lnTo>
                    <a:pt x="1336560" y="832789"/>
                  </a:lnTo>
                  <a:lnTo>
                    <a:pt x="1289037" y="840447"/>
                  </a:lnTo>
                  <a:lnTo>
                    <a:pt x="1156398" y="840447"/>
                  </a:lnTo>
                  <a:lnTo>
                    <a:pt x="1085202" y="840447"/>
                  </a:lnTo>
                  <a:lnTo>
                    <a:pt x="88633" y="840447"/>
                  </a:lnTo>
                  <a:lnTo>
                    <a:pt x="41097" y="832789"/>
                  </a:lnTo>
                  <a:lnTo>
                    <a:pt x="20180" y="821982"/>
                  </a:lnTo>
                  <a:lnTo>
                    <a:pt x="11849" y="817676"/>
                  </a:lnTo>
                  <a:lnTo>
                    <a:pt x="0" y="811542"/>
                  </a:lnTo>
                  <a:lnTo>
                    <a:pt x="2019" y="815682"/>
                  </a:lnTo>
                  <a:lnTo>
                    <a:pt x="28943" y="851750"/>
                  </a:lnTo>
                  <a:lnTo>
                    <a:pt x="65138" y="878674"/>
                  </a:lnTo>
                  <a:lnTo>
                    <a:pt x="108191" y="894168"/>
                  </a:lnTo>
                  <a:lnTo>
                    <a:pt x="139433" y="897343"/>
                  </a:lnTo>
                  <a:lnTo>
                    <a:pt x="1340218" y="897343"/>
                  </a:lnTo>
                  <a:lnTo>
                    <a:pt x="1386687" y="890231"/>
                  </a:lnTo>
                  <a:lnTo>
                    <a:pt x="1427594" y="870546"/>
                  </a:lnTo>
                  <a:lnTo>
                    <a:pt x="1460741" y="840193"/>
                  </a:lnTo>
                  <a:lnTo>
                    <a:pt x="1484109" y="801458"/>
                  </a:lnTo>
                  <a:lnTo>
                    <a:pt x="1495539" y="756627"/>
                  </a:lnTo>
                  <a:lnTo>
                    <a:pt x="1496301" y="740879"/>
                  </a:lnTo>
                  <a:lnTo>
                    <a:pt x="1496301" y="139153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143500" y="3051048"/>
              <a:ext cx="1501140" cy="902335"/>
            </a:xfrm>
            <a:custGeom>
              <a:avLst/>
              <a:gdLst/>
              <a:ahLst/>
              <a:cxnLst/>
              <a:rect l="l" t="t" r="r" b="b"/>
              <a:pathLst>
                <a:path w="1501140" h="902335">
                  <a:moveTo>
                    <a:pt x="1350772" y="0"/>
                  </a:moveTo>
                  <a:lnTo>
                    <a:pt x="150367" y="0"/>
                  </a:lnTo>
                  <a:lnTo>
                    <a:pt x="102835" y="7664"/>
                  </a:lnTo>
                  <a:lnTo>
                    <a:pt x="61557" y="29008"/>
                  </a:lnTo>
                  <a:lnTo>
                    <a:pt x="29008" y="61557"/>
                  </a:lnTo>
                  <a:lnTo>
                    <a:pt x="7664" y="102835"/>
                  </a:lnTo>
                  <a:lnTo>
                    <a:pt x="0" y="150367"/>
                  </a:lnTo>
                  <a:lnTo>
                    <a:pt x="0" y="751839"/>
                  </a:lnTo>
                  <a:lnTo>
                    <a:pt x="7664" y="799372"/>
                  </a:lnTo>
                  <a:lnTo>
                    <a:pt x="29008" y="840650"/>
                  </a:lnTo>
                  <a:lnTo>
                    <a:pt x="61557" y="873199"/>
                  </a:lnTo>
                  <a:lnTo>
                    <a:pt x="102835" y="894543"/>
                  </a:lnTo>
                  <a:lnTo>
                    <a:pt x="150367" y="902207"/>
                  </a:lnTo>
                  <a:lnTo>
                    <a:pt x="1350772" y="902207"/>
                  </a:lnTo>
                  <a:lnTo>
                    <a:pt x="1398304" y="894543"/>
                  </a:lnTo>
                  <a:lnTo>
                    <a:pt x="1439582" y="873199"/>
                  </a:lnTo>
                  <a:lnTo>
                    <a:pt x="1472131" y="840650"/>
                  </a:lnTo>
                  <a:lnTo>
                    <a:pt x="1493475" y="799372"/>
                  </a:lnTo>
                  <a:lnTo>
                    <a:pt x="1501140" y="751839"/>
                  </a:lnTo>
                  <a:lnTo>
                    <a:pt x="1501140" y="150367"/>
                  </a:lnTo>
                  <a:lnTo>
                    <a:pt x="1493475" y="102835"/>
                  </a:lnTo>
                  <a:lnTo>
                    <a:pt x="1472131" y="61557"/>
                  </a:lnTo>
                  <a:lnTo>
                    <a:pt x="1439582" y="29008"/>
                  </a:lnTo>
                  <a:lnTo>
                    <a:pt x="1398304" y="7664"/>
                  </a:lnTo>
                  <a:lnTo>
                    <a:pt x="1350772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143500" y="3051048"/>
              <a:ext cx="1501140" cy="902335"/>
            </a:xfrm>
            <a:custGeom>
              <a:avLst/>
              <a:gdLst/>
              <a:ahLst/>
              <a:cxnLst/>
              <a:rect l="l" t="t" r="r" b="b"/>
              <a:pathLst>
                <a:path w="1501140" h="902335">
                  <a:moveTo>
                    <a:pt x="0" y="150367"/>
                  </a:moveTo>
                  <a:lnTo>
                    <a:pt x="7664" y="102835"/>
                  </a:lnTo>
                  <a:lnTo>
                    <a:pt x="29008" y="61557"/>
                  </a:lnTo>
                  <a:lnTo>
                    <a:pt x="61557" y="29008"/>
                  </a:lnTo>
                  <a:lnTo>
                    <a:pt x="102835" y="7664"/>
                  </a:lnTo>
                  <a:lnTo>
                    <a:pt x="150367" y="0"/>
                  </a:lnTo>
                  <a:lnTo>
                    <a:pt x="1350772" y="0"/>
                  </a:lnTo>
                  <a:lnTo>
                    <a:pt x="1398304" y="7664"/>
                  </a:lnTo>
                  <a:lnTo>
                    <a:pt x="1439582" y="29008"/>
                  </a:lnTo>
                  <a:lnTo>
                    <a:pt x="1472131" y="61557"/>
                  </a:lnTo>
                  <a:lnTo>
                    <a:pt x="1493475" y="102835"/>
                  </a:lnTo>
                  <a:lnTo>
                    <a:pt x="1501140" y="150367"/>
                  </a:lnTo>
                  <a:lnTo>
                    <a:pt x="1501140" y="751839"/>
                  </a:lnTo>
                  <a:lnTo>
                    <a:pt x="1493475" y="799372"/>
                  </a:lnTo>
                  <a:lnTo>
                    <a:pt x="1472131" y="840650"/>
                  </a:lnTo>
                  <a:lnTo>
                    <a:pt x="1439582" y="873199"/>
                  </a:lnTo>
                  <a:lnTo>
                    <a:pt x="1398304" y="894543"/>
                  </a:lnTo>
                  <a:lnTo>
                    <a:pt x="1350772" y="902207"/>
                  </a:lnTo>
                  <a:lnTo>
                    <a:pt x="150367" y="902207"/>
                  </a:lnTo>
                  <a:lnTo>
                    <a:pt x="102835" y="894543"/>
                  </a:lnTo>
                  <a:lnTo>
                    <a:pt x="61557" y="873199"/>
                  </a:lnTo>
                  <a:lnTo>
                    <a:pt x="29008" y="840650"/>
                  </a:lnTo>
                  <a:lnTo>
                    <a:pt x="7664" y="799372"/>
                  </a:lnTo>
                  <a:lnTo>
                    <a:pt x="0" y="751839"/>
                  </a:lnTo>
                  <a:lnTo>
                    <a:pt x="0" y="150367"/>
                  </a:lnTo>
                  <a:close/>
                </a:path>
              </a:pathLst>
            </a:custGeom>
            <a:ln w="1219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5417311" y="3072510"/>
            <a:ext cx="95313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ctr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Arial"/>
                <a:cs typeface="Arial"/>
              </a:rPr>
              <a:t>Recover  </a:t>
            </a:r>
            <a:r>
              <a:rPr sz="1800" b="1" spc="-5" dirty="0">
                <a:latin typeface="Arial"/>
                <a:cs typeface="Arial"/>
              </a:rPr>
              <a:t>hash  from</a:t>
            </a:r>
            <a:r>
              <a:rPr sz="1800" b="1" spc="-80" dirty="0">
                <a:latin typeface="Arial"/>
                <a:cs typeface="Arial"/>
              </a:rPr>
              <a:t> </a:t>
            </a:r>
            <a:r>
              <a:rPr sz="1800" b="1" i="1" dirty="0">
                <a:latin typeface="Arial"/>
                <a:cs typeface="Arial"/>
              </a:rPr>
              <a:t>Sig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1124711" y="2551938"/>
            <a:ext cx="7376159" cy="3470910"/>
            <a:chOff x="1124711" y="2551938"/>
            <a:chExt cx="7376159" cy="3470910"/>
          </a:xfrm>
        </p:grpSpPr>
        <p:sp>
          <p:nvSpPr>
            <p:cNvPr id="23" name="object 23"/>
            <p:cNvSpPr/>
            <p:nvPr/>
          </p:nvSpPr>
          <p:spPr>
            <a:xfrm>
              <a:off x="1143762" y="3578351"/>
              <a:ext cx="2578735" cy="173990"/>
            </a:xfrm>
            <a:custGeom>
              <a:avLst/>
              <a:gdLst/>
              <a:ahLst/>
              <a:cxnLst/>
              <a:rect l="l" t="t" r="r" b="b"/>
              <a:pathLst>
                <a:path w="2578735" h="173989">
                  <a:moveTo>
                    <a:pt x="468376" y="116586"/>
                  </a:moveTo>
                  <a:lnTo>
                    <a:pt x="430276" y="97536"/>
                  </a:lnTo>
                  <a:lnTo>
                    <a:pt x="354076" y="59436"/>
                  </a:lnTo>
                  <a:lnTo>
                    <a:pt x="354076" y="97536"/>
                  </a:lnTo>
                  <a:lnTo>
                    <a:pt x="0" y="97536"/>
                  </a:lnTo>
                  <a:lnTo>
                    <a:pt x="0" y="135636"/>
                  </a:lnTo>
                  <a:lnTo>
                    <a:pt x="354076" y="135636"/>
                  </a:lnTo>
                  <a:lnTo>
                    <a:pt x="354076" y="173736"/>
                  </a:lnTo>
                  <a:lnTo>
                    <a:pt x="430276" y="135636"/>
                  </a:lnTo>
                  <a:lnTo>
                    <a:pt x="468376" y="116586"/>
                  </a:lnTo>
                  <a:close/>
                </a:path>
                <a:path w="2578735" h="173989">
                  <a:moveTo>
                    <a:pt x="2578481" y="57150"/>
                  </a:moveTo>
                  <a:lnTo>
                    <a:pt x="2540381" y="38100"/>
                  </a:lnTo>
                  <a:lnTo>
                    <a:pt x="2464181" y="0"/>
                  </a:lnTo>
                  <a:lnTo>
                    <a:pt x="2464181" y="38100"/>
                  </a:lnTo>
                  <a:lnTo>
                    <a:pt x="1857756" y="38100"/>
                  </a:lnTo>
                  <a:lnTo>
                    <a:pt x="1857756" y="76200"/>
                  </a:lnTo>
                  <a:lnTo>
                    <a:pt x="2464181" y="76200"/>
                  </a:lnTo>
                  <a:lnTo>
                    <a:pt x="2464181" y="114300"/>
                  </a:lnTo>
                  <a:lnTo>
                    <a:pt x="2540381" y="76200"/>
                  </a:lnTo>
                  <a:lnTo>
                    <a:pt x="2578481" y="571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2305811" y="2551938"/>
              <a:ext cx="114300" cy="457200"/>
            </a:xfrm>
            <a:custGeom>
              <a:avLst/>
              <a:gdLst/>
              <a:ahLst/>
              <a:cxnLst/>
              <a:rect l="l" t="t" r="r" b="b"/>
              <a:pathLst>
                <a:path w="114300" h="457200">
                  <a:moveTo>
                    <a:pt x="38100" y="342900"/>
                  </a:moveTo>
                  <a:lnTo>
                    <a:pt x="0" y="342900"/>
                  </a:lnTo>
                  <a:lnTo>
                    <a:pt x="57150" y="457200"/>
                  </a:lnTo>
                  <a:lnTo>
                    <a:pt x="104775" y="361950"/>
                  </a:lnTo>
                  <a:lnTo>
                    <a:pt x="38100" y="361950"/>
                  </a:lnTo>
                  <a:lnTo>
                    <a:pt x="38100" y="342900"/>
                  </a:lnTo>
                  <a:close/>
                </a:path>
                <a:path w="114300" h="457200">
                  <a:moveTo>
                    <a:pt x="76200" y="0"/>
                  </a:moveTo>
                  <a:lnTo>
                    <a:pt x="38100" y="0"/>
                  </a:lnTo>
                  <a:lnTo>
                    <a:pt x="38100" y="361950"/>
                  </a:lnTo>
                  <a:lnTo>
                    <a:pt x="76200" y="361950"/>
                  </a:lnTo>
                  <a:lnTo>
                    <a:pt x="76200" y="0"/>
                  </a:lnTo>
                  <a:close/>
                </a:path>
                <a:path w="114300" h="457200">
                  <a:moveTo>
                    <a:pt x="114300" y="342900"/>
                  </a:moveTo>
                  <a:lnTo>
                    <a:pt x="76200" y="342900"/>
                  </a:lnTo>
                  <a:lnTo>
                    <a:pt x="76200" y="361950"/>
                  </a:lnTo>
                  <a:lnTo>
                    <a:pt x="104775" y="361950"/>
                  </a:lnTo>
                  <a:lnTo>
                    <a:pt x="114300" y="3429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4501133" y="3566160"/>
              <a:ext cx="612775" cy="114300"/>
            </a:xfrm>
            <a:custGeom>
              <a:avLst/>
              <a:gdLst/>
              <a:ahLst/>
              <a:cxnLst/>
              <a:rect l="l" t="t" r="r" b="b"/>
              <a:pathLst>
                <a:path w="612775" h="114300">
                  <a:moveTo>
                    <a:pt x="498475" y="0"/>
                  </a:moveTo>
                  <a:lnTo>
                    <a:pt x="498475" y="114300"/>
                  </a:lnTo>
                  <a:lnTo>
                    <a:pt x="574675" y="76200"/>
                  </a:lnTo>
                  <a:lnTo>
                    <a:pt x="517525" y="76200"/>
                  </a:lnTo>
                  <a:lnTo>
                    <a:pt x="517525" y="38100"/>
                  </a:lnTo>
                  <a:lnTo>
                    <a:pt x="574675" y="38100"/>
                  </a:lnTo>
                  <a:lnTo>
                    <a:pt x="498475" y="0"/>
                  </a:lnTo>
                  <a:close/>
                </a:path>
                <a:path w="612775" h="114300">
                  <a:moveTo>
                    <a:pt x="498475" y="38100"/>
                  </a:moveTo>
                  <a:lnTo>
                    <a:pt x="0" y="38100"/>
                  </a:lnTo>
                  <a:lnTo>
                    <a:pt x="0" y="76200"/>
                  </a:lnTo>
                  <a:lnTo>
                    <a:pt x="498475" y="76200"/>
                  </a:lnTo>
                  <a:lnTo>
                    <a:pt x="498475" y="38100"/>
                  </a:lnTo>
                  <a:close/>
                </a:path>
                <a:path w="612775" h="114300">
                  <a:moveTo>
                    <a:pt x="574675" y="38100"/>
                  </a:moveTo>
                  <a:lnTo>
                    <a:pt x="517525" y="38100"/>
                  </a:lnTo>
                  <a:lnTo>
                    <a:pt x="517525" y="76200"/>
                  </a:lnTo>
                  <a:lnTo>
                    <a:pt x="574675" y="76200"/>
                  </a:lnTo>
                  <a:lnTo>
                    <a:pt x="612775" y="57150"/>
                  </a:lnTo>
                  <a:lnTo>
                    <a:pt x="574675" y="381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6643877" y="3623310"/>
              <a:ext cx="1440180" cy="0"/>
            </a:xfrm>
            <a:custGeom>
              <a:avLst/>
              <a:gdLst/>
              <a:ahLst/>
              <a:cxnLst/>
              <a:rect l="l" t="t" r="r" b="b"/>
              <a:pathLst>
                <a:path w="1440179">
                  <a:moveTo>
                    <a:pt x="0" y="0"/>
                  </a:moveTo>
                  <a:lnTo>
                    <a:pt x="1439799" y="0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6051803" y="2570226"/>
              <a:ext cx="114300" cy="457200"/>
            </a:xfrm>
            <a:custGeom>
              <a:avLst/>
              <a:gdLst/>
              <a:ahLst/>
              <a:cxnLst/>
              <a:rect l="l" t="t" r="r" b="b"/>
              <a:pathLst>
                <a:path w="114300" h="457200">
                  <a:moveTo>
                    <a:pt x="38100" y="342900"/>
                  </a:moveTo>
                  <a:lnTo>
                    <a:pt x="0" y="342900"/>
                  </a:lnTo>
                  <a:lnTo>
                    <a:pt x="57150" y="457200"/>
                  </a:lnTo>
                  <a:lnTo>
                    <a:pt x="104775" y="361950"/>
                  </a:lnTo>
                  <a:lnTo>
                    <a:pt x="38100" y="361950"/>
                  </a:lnTo>
                  <a:lnTo>
                    <a:pt x="38100" y="342900"/>
                  </a:lnTo>
                  <a:close/>
                </a:path>
                <a:path w="114300" h="457200">
                  <a:moveTo>
                    <a:pt x="76200" y="0"/>
                  </a:moveTo>
                  <a:lnTo>
                    <a:pt x="38100" y="0"/>
                  </a:lnTo>
                  <a:lnTo>
                    <a:pt x="38100" y="361950"/>
                  </a:lnTo>
                  <a:lnTo>
                    <a:pt x="76200" y="361950"/>
                  </a:lnTo>
                  <a:lnTo>
                    <a:pt x="76200" y="0"/>
                  </a:lnTo>
                  <a:close/>
                </a:path>
                <a:path w="114300" h="457200">
                  <a:moveTo>
                    <a:pt x="114300" y="342900"/>
                  </a:moveTo>
                  <a:lnTo>
                    <a:pt x="76200" y="342900"/>
                  </a:lnTo>
                  <a:lnTo>
                    <a:pt x="76200" y="361950"/>
                  </a:lnTo>
                  <a:lnTo>
                    <a:pt x="104775" y="361950"/>
                  </a:lnTo>
                  <a:lnTo>
                    <a:pt x="114300" y="3429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8" name="object 28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715511" y="3265932"/>
              <a:ext cx="816863" cy="655320"/>
            </a:xfrm>
            <a:prstGeom prst="rect">
              <a:avLst/>
            </a:prstGeom>
          </p:spPr>
        </p:pic>
        <p:sp>
          <p:nvSpPr>
            <p:cNvPr id="29" name="object 29"/>
            <p:cNvSpPr/>
            <p:nvPr/>
          </p:nvSpPr>
          <p:spPr>
            <a:xfrm>
              <a:off x="3790188" y="3287268"/>
              <a:ext cx="676910" cy="591820"/>
            </a:xfrm>
            <a:custGeom>
              <a:avLst/>
              <a:gdLst/>
              <a:ahLst/>
              <a:cxnLst/>
              <a:rect l="l" t="t" r="r" b="b"/>
              <a:pathLst>
                <a:path w="676910" h="591820">
                  <a:moveTo>
                    <a:pt x="676656" y="0"/>
                  </a:moveTo>
                  <a:lnTo>
                    <a:pt x="0" y="0"/>
                  </a:lnTo>
                  <a:lnTo>
                    <a:pt x="0" y="591311"/>
                  </a:lnTo>
                  <a:lnTo>
                    <a:pt x="676656" y="591311"/>
                  </a:lnTo>
                  <a:lnTo>
                    <a:pt x="676656" y="0"/>
                  </a:lnTo>
                  <a:close/>
                </a:path>
              </a:pathLst>
            </a:custGeom>
            <a:solidFill>
              <a:srgbClr val="B1B1B1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3869435" y="3302508"/>
              <a:ext cx="521334" cy="542925"/>
            </a:xfrm>
            <a:custGeom>
              <a:avLst/>
              <a:gdLst/>
              <a:ahLst/>
              <a:cxnLst/>
              <a:rect l="l" t="t" r="r" b="b"/>
              <a:pathLst>
                <a:path w="521335" h="542925">
                  <a:moveTo>
                    <a:pt x="428243" y="12191"/>
                  </a:moveTo>
                  <a:lnTo>
                    <a:pt x="428243" y="530351"/>
                  </a:lnTo>
                </a:path>
                <a:path w="521335" h="542925">
                  <a:moveTo>
                    <a:pt x="0" y="9143"/>
                  </a:moveTo>
                  <a:lnTo>
                    <a:pt x="0" y="527303"/>
                  </a:lnTo>
                </a:path>
                <a:path w="521335" h="542925">
                  <a:moveTo>
                    <a:pt x="121919" y="24383"/>
                  </a:moveTo>
                  <a:lnTo>
                    <a:pt x="121919" y="542543"/>
                  </a:lnTo>
                </a:path>
                <a:path w="521335" h="542925">
                  <a:moveTo>
                    <a:pt x="230124" y="21336"/>
                  </a:moveTo>
                  <a:lnTo>
                    <a:pt x="230124" y="539495"/>
                  </a:lnTo>
                </a:path>
                <a:path w="521335" h="542925">
                  <a:moveTo>
                    <a:pt x="324612" y="0"/>
                  </a:moveTo>
                  <a:lnTo>
                    <a:pt x="324612" y="518159"/>
                  </a:lnTo>
                </a:path>
                <a:path w="521335" h="542925">
                  <a:moveTo>
                    <a:pt x="521208" y="9143"/>
                  </a:moveTo>
                  <a:lnTo>
                    <a:pt x="521208" y="527303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1143761" y="3704082"/>
              <a:ext cx="0" cy="1332230"/>
            </a:xfrm>
            <a:custGeom>
              <a:avLst/>
              <a:gdLst/>
              <a:ahLst/>
              <a:cxnLst/>
              <a:rect l="l" t="t" r="r" b="b"/>
              <a:pathLst>
                <a:path h="1332229">
                  <a:moveTo>
                    <a:pt x="0" y="1331849"/>
                  </a:moveTo>
                  <a:lnTo>
                    <a:pt x="0" y="0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2" name="object 3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721565" y="5069967"/>
              <a:ext cx="779307" cy="952500"/>
            </a:xfrm>
            <a:prstGeom prst="rect">
              <a:avLst/>
            </a:prstGeom>
          </p:spPr>
        </p:pic>
        <p:sp>
          <p:nvSpPr>
            <p:cNvPr id="33" name="object 33"/>
            <p:cNvSpPr/>
            <p:nvPr/>
          </p:nvSpPr>
          <p:spPr>
            <a:xfrm>
              <a:off x="1143761" y="5300472"/>
              <a:ext cx="6551930" cy="114300"/>
            </a:xfrm>
            <a:custGeom>
              <a:avLst/>
              <a:gdLst/>
              <a:ahLst/>
              <a:cxnLst/>
              <a:rect l="l" t="t" r="r" b="b"/>
              <a:pathLst>
                <a:path w="6551930" h="114300">
                  <a:moveTo>
                    <a:pt x="6437376" y="0"/>
                  </a:moveTo>
                  <a:lnTo>
                    <a:pt x="6437376" y="114299"/>
                  </a:lnTo>
                  <a:lnTo>
                    <a:pt x="6513576" y="76199"/>
                  </a:lnTo>
                  <a:lnTo>
                    <a:pt x="6456426" y="76199"/>
                  </a:lnTo>
                  <a:lnTo>
                    <a:pt x="6456426" y="38099"/>
                  </a:lnTo>
                  <a:lnTo>
                    <a:pt x="6513576" y="38099"/>
                  </a:lnTo>
                  <a:lnTo>
                    <a:pt x="6437376" y="0"/>
                  </a:lnTo>
                  <a:close/>
                </a:path>
                <a:path w="6551930" h="114300">
                  <a:moveTo>
                    <a:pt x="6437376" y="38099"/>
                  </a:moveTo>
                  <a:lnTo>
                    <a:pt x="0" y="38099"/>
                  </a:lnTo>
                  <a:lnTo>
                    <a:pt x="0" y="76199"/>
                  </a:lnTo>
                  <a:lnTo>
                    <a:pt x="6437376" y="76199"/>
                  </a:lnTo>
                  <a:lnTo>
                    <a:pt x="6437376" y="38099"/>
                  </a:lnTo>
                  <a:close/>
                </a:path>
                <a:path w="6551930" h="114300">
                  <a:moveTo>
                    <a:pt x="6513576" y="38099"/>
                  </a:moveTo>
                  <a:lnTo>
                    <a:pt x="6456426" y="38099"/>
                  </a:lnTo>
                  <a:lnTo>
                    <a:pt x="6456426" y="76199"/>
                  </a:lnTo>
                  <a:lnTo>
                    <a:pt x="6513576" y="76199"/>
                  </a:lnTo>
                  <a:lnTo>
                    <a:pt x="6551676" y="57149"/>
                  </a:lnTo>
                  <a:lnTo>
                    <a:pt x="6513576" y="380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34"/>
          <p:cNvSpPr txBox="1"/>
          <p:nvPr/>
        </p:nvSpPr>
        <p:spPr>
          <a:xfrm>
            <a:off x="1650619" y="5600191"/>
            <a:ext cx="109982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Arial"/>
                <a:cs typeface="Arial"/>
              </a:rPr>
              <a:t>Plaintext</a:t>
            </a:r>
            <a:r>
              <a:rPr sz="1600" b="1" spc="-30" dirty="0">
                <a:latin typeface="Arial"/>
                <a:cs typeface="Arial"/>
              </a:rPr>
              <a:t> </a:t>
            </a:r>
            <a:r>
              <a:rPr sz="1600" b="1" i="1" spc="-5" dirty="0">
                <a:latin typeface="Arial"/>
                <a:cs typeface="Arial"/>
              </a:rPr>
              <a:t>M</a:t>
            </a:r>
            <a:endParaRPr sz="160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3663188" y="2670810"/>
            <a:ext cx="960119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158115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Arial"/>
                <a:cs typeface="Arial"/>
              </a:rPr>
              <a:t>Digital  Signa</a:t>
            </a:r>
            <a:r>
              <a:rPr sz="1600" b="1" spc="-10" dirty="0">
                <a:latin typeface="Arial"/>
                <a:cs typeface="Arial"/>
              </a:rPr>
              <a:t>t</a:t>
            </a:r>
            <a:r>
              <a:rPr sz="1600" b="1" spc="-5" dirty="0">
                <a:latin typeface="Arial"/>
                <a:cs typeface="Arial"/>
              </a:rPr>
              <a:t>ure</a:t>
            </a:r>
            <a:endParaRPr sz="1600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5402326" y="5528259"/>
            <a:ext cx="208978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10" dirty="0">
                <a:latin typeface="Arial"/>
                <a:cs typeface="Arial"/>
              </a:rPr>
              <a:t>Received </a:t>
            </a:r>
            <a:r>
              <a:rPr sz="1600" b="1" spc="-5" dirty="0">
                <a:latin typeface="Arial"/>
                <a:cs typeface="Arial"/>
              </a:rPr>
              <a:t>plaintext</a:t>
            </a:r>
            <a:r>
              <a:rPr sz="1600" b="1" spc="35" dirty="0">
                <a:latin typeface="Arial"/>
                <a:cs typeface="Arial"/>
              </a:rPr>
              <a:t> </a:t>
            </a:r>
            <a:r>
              <a:rPr sz="1600" b="1" i="1" spc="-20" dirty="0">
                <a:latin typeface="Arial"/>
                <a:cs typeface="Arial"/>
              </a:rPr>
              <a:t>M’</a:t>
            </a:r>
            <a:endParaRPr sz="160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728878" y="2705227"/>
            <a:ext cx="6851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A</a:t>
            </a:r>
            <a:r>
              <a:rPr sz="2400" spc="-15" dirty="0">
                <a:latin typeface="Arial"/>
                <a:cs typeface="Arial"/>
              </a:rPr>
              <a:t>l</a:t>
            </a:r>
            <a:r>
              <a:rPr sz="2400" spc="-5" dirty="0">
                <a:latin typeface="Arial"/>
                <a:cs typeface="Arial"/>
              </a:rPr>
              <a:t>ice</a:t>
            </a:r>
            <a:endParaRPr sz="2400">
              <a:latin typeface="Arial"/>
              <a:cs typeface="Aria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6711442" y="1618233"/>
            <a:ext cx="1750695" cy="6661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54305">
              <a:lnSpc>
                <a:spcPts val="1210"/>
              </a:lnSpc>
              <a:spcBef>
                <a:spcPts val="105"/>
              </a:spcBef>
            </a:pPr>
            <a:r>
              <a:rPr sz="1400" spc="-20" dirty="0">
                <a:latin typeface="Times New Roman"/>
                <a:cs typeface="Times New Roman"/>
              </a:rPr>
              <a:t>Bob’s</a:t>
            </a: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ts val="2280"/>
              </a:lnSpc>
              <a:tabLst>
                <a:tab pos="1195705" algn="l"/>
              </a:tabLst>
            </a:pPr>
            <a:r>
              <a:rPr sz="2100" baseline="1984" dirty="0">
                <a:latin typeface="Times New Roman"/>
                <a:cs typeface="Times New Roman"/>
              </a:rPr>
              <a:t>public</a:t>
            </a:r>
            <a:r>
              <a:rPr sz="2100" spc="-60" baseline="1984" dirty="0">
                <a:latin typeface="Times New Roman"/>
                <a:cs typeface="Times New Roman"/>
              </a:rPr>
              <a:t> </a:t>
            </a:r>
            <a:r>
              <a:rPr sz="2100" baseline="1984" dirty="0">
                <a:latin typeface="Times New Roman"/>
                <a:cs typeface="Times New Roman"/>
              </a:rPr>
              <a:t>key	</a:t>
            </a:r>
            <a:r>
              <a:rPr sz="2400" spc="-5" dirty="0">
                <a:latin typeface="Arial"/>
                <a:cs typeface="Arial"/>
              </a:rPr>
              <a:t>B</a:t>
            </a:r>
            <a:r>
              <a:rPr sz="2400" spc="-15" dirty="0">
                <a:latin typeface="Arial"/>
                <a:cs typeface="Arial"/>
              </a:rPr>
              <a:t>o</a:t>
            </a:r>
            <a:r>
              <a:rPr sz="2400" spc="-5" dirty="0">
                <a:latin typeface="Arial"/>
                <a:cs typeface="Arial"/>
              </a:rPr>
              <a:t>b</a:t>
            </a:r>
            <a:endParaRPr sz="2400">
              <a:latin typeface="Arial"/>
              <a:cs typeface="Arial"/>
            </a:endParaRPr>
          </a:p>
          <a:p>
            <a:pPr marL="262255">
              <a:lnSpc>
                <a:spcPts val="1550"/>
              </a:lnSpc>
            </a:pPr>
            <a:r>
              <a:rPr sz="1400" dirty="0">
                <a:latin typeface="Times New Roman"/>
                <a:cs typeface="Times New Roman"/>
              </a:rPr>
              <a:t>ring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5758941" y="4657090"/>
            <a:ext cx="22618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i="1" dirty="0">
                <a:latin typeface="Arial"/>
                <a:cs typeface="Arial"/>
              </a:rPr>
              <a:t>Compute </a:t>
            </a:r>
            <a:r>
              <a:rPr sz="1800" b="1" i="1" spc="-5" dirty="0">
                <a:latin typeface="Arial"/>
                <a:cs typeface="Arial"/>
              </a:rPr>
              <a:t>hash </a:t>
            </a:r>
            <a:r>
              <a:rPr sz="1800" b="1" i="1" dirty="0">
                <a:latin typeface="Arial"/>
                <a:cs typeface="Arial"/>
              </a:rPr>
              <a:t>h</a:t>
            </a:r>
            <a:r>
              <a:rPr sz="1800" dirty="0">
                <a:latin typeface="Arial"/>
                <a:cs typeface="Arial"/>
              </a:rPr>
              <a:t>(</a:t>
            </a:r>
            <a:r>
              <a:rPr sz="1800" i="1" dirty="0">
                <a:latin typeface="Arial"/>
                <a:cs typeface="Arial"/>
              </a:rPr>
              <a:t>M’</a:t>
            </a:r>
            <a:r>
              <a:rPr sz="1800" i="1" spc="-17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)</a:t>
            </a:r>
            <a:endParaRPr sz="1800">
              <a:latin typeface="Arial"/>
              <a:cs typeface="Arial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8017382" y="4455414"/>
            <a:ext cx="114300" cy="616585"/>
          </a:xfrm>
          <a:custGeom>
            <a:avLst/>
            <a:gdLst/>
            <a:ahLst/>
            <a:cxnLst/>
            <a:rect l="l" t="t" r="r" b="b"/>
            <a:pathLst>
              <a:path w="114300" h="616585">
                <a:moveTo>
                  <a:pt x="76268" y="114087"/>
                </a:moveTo>
                <a:lnTo>
                  <a:pt x="38167" y="114510"/>
                </a:lnTo>
                <a:lnTo>
                  <a:pt x="43307" y="616204"/>
                </a:lnTo>
                <a:lnTo>
                  <a:pt x="81407" y="615696"/>
                </a:lnTo>
                <a:lnTo>
                  <a:pt x="76268" y="114087"/>
                </a:lnTo>
                <a:close/>
              </a:path>
              <a:path w="114300" h="616585">
                <a:moveTo>
                  <a:pt x="56007" y="0"/>
                </a:moveTo>
                <a:lnTo>
                  <a:pt x="0" y="114935"/>
                </a:lnTo>
                <a:lnTo>
                  <a:pt x="38167" y="114510"/>
                </a:lnTo>
                <a:lnTo>
                  <a:pt x="37973" y="95504"/>
                </a:lnTo>
                <a:lnTo>
                  <a:pt x="76073" y="94996"/>
                </a:lnTo>
                <a:lnTo>
                  <a:pt x="104725" y="94996"/>
                </a:lnTo>
                <a:lnTo>
                  <a:pt x="56007" y="0"/>
                </a:lnTo>
                <a:close/>
              </a:path>
              <a:path w="114300" h="616585">
                <a:moveTo>
                  <a:pt x="76073" y="94996"/>
                </a:moveTo>
                <a:lnTo>
                  <a:pt x="37973" y="95504"/>
                </a:lnTo>
                <a:lnTo>
                  <a:pt x="38167" y="114510"/>
                </a:lnTo>
                <a:lnTo>
                  <a:pt x="76268" y="114087"/>
                </a:lnTo>
                <a:lnTo>
                  <a:pt x="76073" y="94996"/>
                </a:lnTo>
                <a:close/>
              </a:path>
              <a:path w="114300" h="616585">
                <a:moveTo>
                  <a:pt x="104725" y="94996"/>
                </a:moveTo>
                <a:lnTo>
                  <a:pt x="76073" y="94996"/>
                </a:lnTo>
                <a:lnTo>
                  <a:pt x="76268" y="114087"/>
                </a:lnTo>
                <a:lnTo>
                  <a:pt x="114300" y="113665"/>
                </a:lnTo>
                <a:lnTo>
                  <a:pt x="104725" y="949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6758431" y="4116781"/>
            <a:ext cx="203898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0" dirty="0">
                <a:latin typeface="Arial"/>
                <a:cs typeface="Arial"/>
              </a:rPr>
              <a:t>Verify </a:t>
            </a:r>
            <a:r>
              <a:rPr sz="1800" b="1" i="1" spc="-5" dirty="0">
                <a:latin typeface="Arial"/>
                <a:cs typeface="Arial"/>
              </a:rPr>
              <a:t>h</a:t>
            </a:r>
            <a:r>
              <a:rPr sz="1800" spc="-5" dirty="0">
                <a:latin typeface="Arial"/>
                <a:cs typeface="Arial"/>
              </a:rPr>
              <a:t>(</a:t>
            </a:r>
            <a:r>
              <a:rPr sz="1800" i="1" spc="-5" dirty="0">
                <a:latin typeface="Arial"/>
                <a:cs typeface="Arial"/>
              </a:rPr>
              <a:t>M</a:t>
            </a:r>
            <a:r>
              <a:rPr sz="1800" spc="-5" dirty="0">
                <a:latin typeface="Arial"/>
                <a:cs typeface="Arial"/>
              </a:rPr>
              <a:t>) </a:t>
            </a:r>
            <a:r>
              <a:rPr sz="1800" dirty="0">
                <a:latin typeface="Arial"/>
                <a:cs typeface="Arial"/>
              </a:rPr>
              <a:t>= </a:t>
            </a:r>
            <a:r>
              <a:rPr sz="1800" b="1" i="1" dirty="0">
                <a:latin typeface="Arial"/>
                <a:cs typeface="Arial"/>
              </a:rPr>
              <a:t>h</a:t>
            </a:r>
            <a:r>
              <a:rPr sz="1800" dirty="0">
                <a:latin typeface="Arial"/>
                <a:cs typeface="Arial"/>
              </a:rPr>
              <a:t>(</a:t>
            </a:r>
            <a:r>
              <a:rPr sz="1800" i="1" dirty="0">
                <a:latin typeface="Arial"/>
                <a:cs typeface="Arial"/>
              </a:rPr>
              <a:t>M’</a:t>
            </a:r>
            <a:r>
              <a:rPr sz="1800" i="1" spc="-16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)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42" name="object 42"/>
          <p:cNvGrpSpPr/>
          <p:nvPr/>
        </p:nvGrpSpPr>
        <p:grpSpPr>
          <a:xfrm>
            <a:off x="701040" y="3643121"/>
            <a:ext cx="7429500" cy="2355850"/>
            <a:chOff x="701040" y="3643121"/>
            <a:chExt cx="7429500" cy="2355850"/>
          </a:xfrm>
        </p:grpSpPr>
        <p:sp>
          <p:nvSpPr>
            <p:cNvPr id="43" name="object 43"/>
            <p:cNvSpPr/>
            <p:nvPr/>
          </p:nvSpPr>
          <p:spPr>
            <a:xfrm>
              <a:off x="8016240" y="3643121"/>
              <a:ext cx="114300" cy="457200"/>
            </a:xfrm>
            <a:custGeom>
              <a:avLst/>
              <a:gdLst/>
              <a:ahLst/>
              <a:cxnLst/>
              <a:rect l="l" t="t" r="r" b="b"/>
              <a:pathLst>
                <a:path w="114300" h="457200">
                  <a:moveTo>
                    <a:pt x="38100" y="342900"/>
                  </a:moveTo>
                  <a:lnTo>
                    <a:pt x="0" y="342900"/>
                  </a:lnTo>
                  <a:lnTo>
                    <a:pt x="57150" y="457200"/>
                  </a:lnTo>
                  <a:lnTo>
                    <a:pt x="104775" y="361950"/>
                  </a:lnTo>
                  <a:lnTo>
                    <a:pt x="38100" y="361950"/>
                  </a:lnTo>
                  <a:lnTo>
                    <a:pt x="38100" y="342900"/>
                  </a:lnTo>
                  <a:close/>
                </a:path>
                <a:path w="114300" h="457200">
                  <a:moveTo>
                    <a:pt x="76200" y="0"/>
                  </a:moveTo>
                  <a:lnTo>
                    <a:pt x="38100" y="0"/>
                  </a:lnTo>
                  <a:lnTo>
                    <a:pt x="38100" y="361950"/>
                  </a:lnTo>
                  <a:lnTo>
                    <a:pt x="76200" y="361950"/>
                  </a:lnTo>
                  <a:lnTo>
                    <a:pt x="76200" y="0"/>
                  </a:lnTo>
                  <a:close/>
                </a:path>
                <a:path w="114300" h="457200">
                  <a:moveTo>
                    <a:pt x="114300" y="342900"/>
                  </a:moveTo>
                  <a:lnTo>
                    <a:pt x="76200" y="342900"/>
                  </a:lnTo>
                  <a:lnTo>
                    <a:pt x="76200" y="361950"/>
                  </a:lnTo>
                  <a:lnTo>
                    <a:pt x="104775" y="361950"/>
                  </a:lnTo>
                  <a:lnTo>
                    <a:pt x="114300" y="3429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4" name="object 4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701040" y="4969763"/>
              <a:ext cx="818388" cy="1028700"/>
            </a:xfrm>
            <a:prstGeom prst="rect">
              <a:avLst/>
            </a:prstGeom>
          </p:spPr>
        </p:pic>
      </p:grpSp>
      <p:sp>
        <p:nvSpPr>
          <p:cNvPr id="45" name="object 45"/>
          <p:cNvSpPr txBox="1"/>
          <p:nvPr/>
        </p:nvSpPr>
        <p:spPr>
          <a:xfrm>
            <a:off x="1212494" y="3953636"/>
            <a:ext cx="4018279" cy="8020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18335">
              <a:lnSpc>
                <a:spcPct val="100000"/>
              </a:lnSpc>
              <a:spcBef>
                <a:spcPts val="100"/>
              </a:spcBef>
            </a:pPr>
            <a:r>
              <a:rPr sz="2000" i="1" dirty="0">
                <a:latin typeface="Arial"/>
                <a:cs typeface="Arial"/>
              </a:rPr>
              <a:t>Sig =</a:t>
            </a:r>
            <a:r>
              <a:rPr sz="2000" i="1" spc="-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D(</a:t>
            </a:r>
            <a:r>
              <a:rPr sz="2000" b="1" i="1" dirty="0">
                <a:latin typeface="Arial"/>
                <a:cs typeface="Arial"/>
              </a:rPr>
              <a:t>h</a:t>
            </a:r>
            <a:r>
              <a:rPr sz="2000" dirty="0">
                <a:latin typeface="Arial"/>
                <a:cs typeface="Arial"/>
              </a:rPr>
              <a:t>(</a:t>
            </a:r>
            <a:r>
              <a:rPr sz="2000" i="1" dirty="0">
                <a:latin typeface="Arial"/>
                <a:cs typeface="Arial"/>
              </a:rPr>
              <a:t>M</a:t>
            </a:r>
            <a:r>
              <a:rPr sz="2000" dirty="0">
                <a:latin typeface="Arial"/>
                <a:cs typeface="Arial"/>
              </a:rPr>
              <a:t>)</a:t>
            </a:r>
            <a:r>
              <a:rPr sz="2000" i="1" dirty="0">
                <a:latin typeface="Arial"/>
                <a:cs typeface="Arial"/>
              </a:rPr>
              <a:t>,K</a:t>
            </a:r>
            <a:r>
              <a:rPr sz="1950" i="1" baseline="-21367" dirty="0">
                <a:latin typeface="Arial"/>
                <a:cs typeface="Arial"/>
              </a:rPr>
              <a:t>priv</a:t>
            </a:r>
            <a:r>
              <a:rPr sz="2000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  <a:spcBef>
                <a:spcPts val="1550"/>
              </a:spcBef>
            </a:pPr>
            <a:r>
              <a:rPr sz="1800" b="1" i="1" dirty="0">
                <a:latin typeface="Arial"/>
                <a:cs typeface="Arial"/>
              </a:rPr>
              <a:t>Compute </a:t>
            </a:r>
            <a:r>
              <a:rPr sz="1800" b="1" i="1" spc="-5" dirty="0">
                <a:latin typeface="Arial"/>
                <a:cs typeface="Arial"/>
              </a:rPr>
              <a:t>hash</a:t>
            </a:r>
            <a:r>
              <a:rPr sz="1800" b="1" i="1" spc="-10" dirty="0">
                <a:latin typeface="Arial"/>
                <a:cs typeface="Arial"/>
              </a:rPr>
              <a:t> </a:t>
            </a:r>
            <a:r>
              <a:rPr sz="1800" b="1" i="1" spc="-5" dirty="0">
                <a:latin typeface="Arial"/>
                <a:cs typeface="Arial"/>
              </a:rPr>
              <a:t>h</a:t>
            </a:r>
            <a:r>
              <a:rPr sz="1800" spc="-5" dirty="0">
                <a:latin typeface="Arial"/>
                <a:cs typeface="Arial"/>
              </a:rPr>
              <a:t>(</a:t>
            </a:r>
            <a:r>
              <a:rPr sz="1800" i="1" spc="-5" dirty="0">
                <a:latin typeface="Arial"/>
                <a:cs typeface="Arial"/>
              </a:rPr>
              <a:t>M</a:t>
            </a:r>
            <a:r>
              <a:rPr sz="1800" spc="-5" dirty="0">
                <a:latin typeface="Arial"/>
                <a:cs typeface="Arial"/>
              </a:rPr>
              <a:t>)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46" name="object 46"/>
          <p:cNvGrpSpPr/>
          <p:nvPr/>
        </p:nvGrpSpPr>
        <p:grpSpPr>
          <a:xfrm>
            <a:off x="4152900" y="3384803"/>
            <a:ext cx="384175" cy="584200"/>
            <a:chOff x="4152900" y="3384803"/>
            <a:chExt cx="384175" cy="584200"/>
          </a:xfrm>
        </p:grpSpPr>
        <p:sp>
          <p:nvSpPr>
            <p:cNvPr id="47" name="object 47"/>
            <p:cNvSpPr/>
            <p:nvPr/>
          </p:nvSpPr>
          <p:spPr>
            <a:xfrm>
              <a:off x="4158233" y="3541013"/>
              <a:ext cx="373380" cy="422275"/>
            </a:xfrm>
            <a:custGeom>
              <a:avLst/>
              <a:gdLst/>
              <a:ahLst/>
              <a:cxnLst/>
              <a:rect l="l" t="t" r="r" b="b"/>
              <a:pathLst>
                <a:path w="373379" h="422275">
                  <a:moveTo>
                    <a:pt x="302894" y="0"/>
                  </a:moveTo>
                  <a:lnTo>
                    <a:pt x="128904" y="21716"/>
                  </a:lnTo>
                  <a:lnTo>
                    <a:pt x="92075" y="163322"/>
                  </a:lnTo>
                  <a:lnTo>
                    <a:pt x="0" y="422148"/>
                  </a:lnTo>
                  <a:lnTo>
                    <a:pt x="89407" y="363981"/>
                  </a:lnTo>
                  <a:lnTo>
                    <a:pt x="137160" y="340233"/>
                  </a:lnTo>
                  <a:lnTo>
                    <a:pt x="177800" y="332867"/>
                  </a:lnTo>
                  <a:lnTo>
                    <a:pt x="205486" y="327025"/>
                  </a:lnTo>
                  <a:lnTo>
                    <a:pt x="188340" y="281305"/>
                  </a:lnTo>
                  <a:lnTo>
                    <a:pt x="209676" y="278256"/>
                  </a:lnTo>
                  <a:lnTo>
                    <a:pt x="235076" y="283972"/>
                  </a:lnTo>
                  <a:lnTo>
                    <a:pt x="260095" y="297180"/>
                  </a:lnTo>
                  <a:lnTo>
                    <a:pt x="279780" y="309244"/>
                  </a:lnTo>
                  <a:lnTo>
                    <a:pt x="314198" y="337947"/>
                  </a:lnTo>
                  <a:lnTo>
                    <a:pt x="341502" y="363981"/>
                  </a:lnTo>
                  <a:lnTo>
                    <a:pt x="373379" y="389128"/>
                  </a:lnTo>
                  <a:lnTo>
                    <a:pt x="366140" y="299212"/>
                  </a:lnTo>
                  <a:lnTo>
                    <a:pt x="349503" y="227330"/>
                  </a:lnTo>
                  <a:lnTo>
                    <a:pt x="331724" y="143891"/>
                  </a:lnTo>
                  <a:lnTo>
                    <a:pt x="317245" y="82677"/>
                  </a:lnTo>
                  <a:lnTo>
                    <a:pt x="307466" y="34544"/>
                  </a:lnTo>
                  <a:lnTo>
                    <a:pt x="30289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4158233" y="3541013"/>
              <a:ext cx="373380" cy="422275"/>
            </a:xfrm>
            <a:custGeom>
              <a:avLst/>
              <a:gdLst/>
              <a:ahLst/>
              <a:cxnLst/>
              <a:rect l="l" t="t" r="r" b="b"/>
              <a:pathLst>
                <a:path w="373379" h="422275">
                  <a:moveTo>
                    <a:pt x="128904" y="21716"/>
                  </a:moveTo>
                  <a:lnTo>
                    <a:pt x="92075" y="163322"/>
                  </a:lnTo>
                  <a:lnTo>
                    <a:pt x="49275" y="283972"/>
                  </a:lnTo>
                  <a:lnTo>
                    <a:pt x="0" y="422148"/>
                  </a:lnTo>
                  <a:lnTo>
                    <a:pt x="41655" y="394969"/>
                  </a:lnTo>
                  <a:lnTo>
                    <a:pt x="89407" y="363981"/>
                  </a:lnTo>
                  <a:lnTo>
                    <a:pt x="137160" y="340233"/>
                  </a:lnTo>
                  <a:lnTo>
                    <a:pt x="177800" y="332867"/>
                  </a:lnTo>
                  <a:lnTo>
                    <a:pt x="205486" y="327025"/>
                  </a:lnTo>
                  <a:lnTo>
                    <a:pt x="188340" y="281305"/>
                  </a:lnTo>
                  <a:lnTo>
                    <a:pt x="209676" y="278256"/>
                  </a:lnTo>
                  <a:lnTo>
                    <a:pt x="235076" y="283972"/>
                  </a:lnTo>
                  <a:lnTo>
                    <a:pt x="260095" y="297180"/>
                  </a:lnTo>
                  <a:lnTo>
                    <a:pt x="279780" y="309244"/>
                  </a:lnTo>
                  <a:lnTo>
                    <a:pt x="296799" y="323596"/>
                  </a:lnTo>
                  <a:lnTo>
                    <a:pt x="314198" y="337947"/>
                  </a:lnTo>
                  <a:lnTo>
                    <a:pt x="341502" y="363981"/>
                  </a:lnTo>
                  <a:lnTo>
                    <a:pt x="373379" y="389128"/>
                  </a:lnTo>
                  <a:lnTo>
                    <a:pt x="366140" y="299212"/>
                  </a:lnTo>
                  <a:lnTo>
                    <a:pt x="349503" y="227330"/>
                  </a:lnTo>
                  <a:lnTo>
                    <a:pt x="331724" y="143891"/>
                  </a:lnTo>
                  <a:lnTo>
                    <a:pt x="317245" y="82677"/>
                  </a:lnTo>
                  <a:lnTo>
                    <a:pt x="307466" y="34544"/>
                  </a:lnTo>
                  <a:lnTo>
                    <a:pt x="302894" y="0"/>
                  </a:lnTo>
                  <a:lnTo>
                    <a:pt x="128904" y="21716"/>
                  </a:lnTo>
                  <a:close/>
                </a:path>
              </a:pathLst>
            </a:custGeom>
            <a:ln w="10667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9" name="object 49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251960" y="3384803"/>
              <a:ext cx="239268" cy="458724"/>
            </a:xfrm>
            <a:prstGeom prst="rect">
              <a:avLst/>
            </a:prstGeom>
          </p:spPr>
        </p:pic>
      </p:grpSp>
      <p:sp>
        <p:nvSpPr>
          <p:cNvPr id="50" name="object 50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1" name="object 51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2" name="object 52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28</a:t>
            </a:fld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60870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Digital</a:t>
            </a:r>
            <a:r>
              <a:rPr spc="-55" dirty="0"/>
              <a:t> </a:t>
            </a:r>
            <a:r>
              <a:rPr spc="-5" dirty="0"/>
              <a:t>Signatures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29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44500" y="1548129"/>
            <a:ext cx="7832090" cy="4253865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353695" marR="5080" indent="-341630">
              <a:lnSpc>
                <a:spcPct val="93100"/>
              </a:lnSpc>
              <a:spcBef>
                <a:spcPts val="32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To get an </a:t>
            </a:r>
            <a:r>
              <a:rPr sz="2800" dirty="0">
                <a:latin typeface="Arial"/>
                <a:cs typeface="Arial"/>
              </a:rPr>
              <a:t>authentication service that </a:t>
            </a:r>
            <a:r>
              <a:rPr sz="2800" spc="-5" dirty="0">
                <a:latin typeface="Arial"/>
                <a:cs typeface="Arial"/>
              </a:rPr>
              <a:t>links a  document to </a:t>
            </a:r>
            <a:r>
              <a:rPr sz="2800" i="1" spc="-10" dirty="0">
                <a:solidFill>
                  <a:srgbClr val="3333CC"/>
                </a:solidFill>
                <a:latin typeface="Arial"/>
                <a:cs typeface="Arial"/>
              </a:rPr>
              <a:t>A</a:t>
            </a:r>
            <a:r>
              <a:rPr sz="2800" spc="-10" dirty="0">
                <a:latin typeface="Arial"/>
                <a:cs typeface="Arial"/>
              </a:rPr>
              <a:t>’s </a:t>
            </a:r>
            <a:r>
              <a:rPr sz="2800" spc="-5" dirty="0">
                <a:latin typeface="Arial"/>
                <a:cs typeface="Arial"/>
              </a:rPr>
              <a:t>name </a:t>
            </a:r>
            <a:r>
              <a:rPr sz="2800" dirty="0">
                <a:latin typeface="Arial"/>
                <a:cs typeface="Arial"/>
              </a:rPr>
              <a:t>(identity) </a:t>
            </a:r>
            <a:r>
              <a:rPr sz="2800" spc="-5" dirty="0">
                <a:latin typeface="Arial"/>
                <a:cs typeface="Arial"/>
              </a:rPr>
              <a:t>and not just a  verification key, we require a </a:t>
            </a:r>
            <a:r>
              <a:rPr sz="2800" dirty="0">
                <a:latin typeface="Arial"/>
                <a:cs typeface="Arial"/>
              </a:rPr>
              <a:t>procedure </a:t>
            </a:r>
            <a:r>
              <a:rPr sz="2800" spc="-5" dirty="0">
                <a:latin typeface="Arial"/>
                <a:cs typeface="Arial"/>
              </a:rPr>
              <a:t>for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B </a:t>
            </a:r>
            <a:r>
              <a:rPr sz="2800" spc="-5" dirty="0">
                <a:latin typeface="Arial"/>
                <a:cs typeface="Arial"/>
              </a:rPr>
              <a:t>to  get an </a:t>
            </a:r>
            <a:r>
              <a:rPr sz="2800" dirty="0">
                <a:latin typeface="Arial"/>
                <a:cs typeface="Arial"/>
              </a:rPr>
              <a:t>authentic </a:t>
            </a:r>
            <a:r>
              <a:rPr sz="2800" spc="-5" dirty="0">
                <a:latin typeface="Arial"/>
                <a:cs typeface="Arial"/>
              </a:rPr>
              <a:t>copy of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A</a:t>
            </a:r>
            <a:r>
              <a:rPr sz="2800" spc="-5" dirty="0">
                <a:latin typeface="Arial"/>
                <a:cs typeface="Arial"/>
              </a:rPr>
              <a:t>’s public</a:t>
            </a:r>
            <a:r>
              <a:rPr sz="2800" spc="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key.</a:t>
            </a:r>
          </a:p>
          <a:p>
            <a:pPr marL="353695" marR="52069" indent="-341630">
              <a:lnSpc>
                <a:spcPts val="3120"/>
              </a:lnSpc>
              <a:spcBef>
                <a:spcPts val="66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Only </a:t>
            </a:r>
            <a:r>
              <a:rPr sz="2800" dirty="0">
                <a:latin typeface="Arial"/>
                <a:cs typeface="Arial"/>
              </a:rPr>
              <a:t>then do </a:t>
            </a:r>
            <a:r>
              <a:rPr sz="2800" spc="-5" dirty="0">
                <a:latin typeface="Arial"/>
                <a:cs typeface="Arial"/>
              </a:rPr>
              <a:t>we </a:t>
            </a:r>
            <a:r>
              <a:rPr sz="2800" dirty="0">
                <a:latin typeface="Arial"/>
                <a:cs typeface="Arial"/>
              </a:rPr>
              <a:t>have </a:t>
            </a:r>
            <a:r>
              <a:rPr sz="2800" spc="-5" dirty="0">
                <a:latin typeface="Arial"/>
                <a:cs typeface="Arial"/>
              </a:rPr>
              <a:t>a </a:t>
            </a:r>
            <a:r>
              <a:rPr sz="2800" dirty="0">
                <a:latin typeface="Arial"/>
                <a:cs typeface="Arial"/>
              </a:rPr>
              <a:t>service that </a:t>
            </a:r>
            <a:r>
              <a:rPr sz="2800" spc="-5" dirty="0">
                <a:latin typeface="Arial"/>
                <a:cs typeface="Arial"/>
              </a:rPr>
              <a:t>proves the  authenticity of documents ‘signed </a:t>
            </a:r>
            <a:r>
              <a:rPr sz="2800" dirty="0">
                <a:latin typeface="Arial"/>
                <a:cs typeface="Arial"/>
              </a:rPr>
              <a:t>by</a:t>
            </a:r>
            <a:r>
              <a:rPr sz="2800" spc="65" dirty="0">
                <a:latin typeface="Arial"/>
                <a:cs typeface="Arial"/>
              </a:rPr>
              <a:t>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A</a:t>
            </a:r>
            <a:r>
              <a:rPr sz="2800" spc="-5" dirty="0">
                <a:latin typeface="Arial"/>
                <a:cs typeface="Arial"/>
              </a:rPr>
              <a:t>’.</a:t>
            </a:r>
            <a:endParaRPr sz="2800" dirty="0">
              <a:latin typeface="Arial"/>
              <a:cs typeface="Arial"/>
            </a:endParaRPr>
          </a:p>
          <a:p>
            <a:pPr marL="353695" marR="826769" indent="-341630">
              <a:lnSpc>
                <a:spcPts val="3120"/>
              </a:lnSpc>
              <a:spcBef>
                <a:spcPts val="61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This can be </a:t>
            </a:r>
            <a:r>
              <a:rPr sz="2800" dirty="0">
                <a:latin typeface="Arial"/>
                <a:cs typeface="Arial"/>
              </a:rPr>
              <a:t>provided </a:t>
            </a:r>
            <a:r>
              <a:rPr sz="2800" spc="-5" dirty="0">
                <a:latin typeface="Arial"/>
                <a:cs typeface="Arial"/>
              </a:rPr>
              <a:t>by a </a:t>
            </a:r>
            <a:r>
              <a:rPr sz="2800" spc="-10" dirty="0">
                <a:latin typeface="Arial"/>
                <a:cs typeface="Arial"/>
              </a:rPr>
              <a:t>PKI </a:t>
            </a:r>
            <a:r>
              <a:rPr sz="2800" spc="-5" dirty="0">
                <a:latin typeface="Arial"/>
                <a:cs typeface="Arial"/>
              </a:rPr>
              <a:t>(Public Key  </a:t>
            </a:r>
            <a:r>
              <a:rPr sz="2800" dirty="0">
                <a:latin typeface="Arial"/>
                <a:cs typeface="Arial"/>
              </a:rPr>
              <a:t>Infrastructure</a:t>
            </a:r>
            <a:r>
              <a:rPr sz="2800" dirty="0" smtClean="0">
                <a:latin typeface="Arial"/>
                <a:cs typeface="Arial"/>
              </a:rPr>
              <a:t>)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marR="142875" indent="-341630">
              <a:lnSpc>
                <a:spcPts val="3120"/>
              </a:lnSpc>
              <a:spcBef>
                <a:spcPts val="61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Yet </a:t>
            </a:r>
            <a:r>
              <a:rPr sz="2800" dirty="0">
                <a:latin typeface="Arial"/>
                <a:cs typeface="Arial"/>
              </a:rPr>
              <a:t>even such </a:t>
            </a:r>
            <a:r>
              <a:rPr sz="2800" spc="-5" dirty="0">
                <a:latin typeface="Arial"/>
                <a:cs typeface="Arial"/>
              </a:rPr>
              <a:t>a </a:t>
            </a:r>
            <a:r>
              <a:rPr sz="2800" dirty="0">
                <a:latin typeface="Arial"/>
                <a:cs typeface="Arial"/>
              </a:rPr>
              <a:t>service does not provide </a:t>
            </a:r>
            <a:r>
              <a:rPr sz="2800" spc="-5" dirty="0">
                <a:solidFill>
                  <a:srgbClr val="CC0000"/>
                </a:solidFill>
                <a:latin typeface="Arial"/>
                <a:cs typeface="Arial"/>
              </a:rPr>
              <a:t>non-  repudiation </a:t>
            </a:r>
            <a:r>
              <a:rPr sz="2800" spc="-5" dirty="0">
                <a:latin typeface="Arial"/>
                <a:cs typeface="Arial"/>
              </a:rPr>
              <a:t>at the </a:t>
            </a:r>
            <a:r>
              <a:rPr sz="2800" dirty="0">
                <a:latin typeface="Arial"/>
                <a:cs typeface="Arial"/>
              </a:rPr>
              <a:t>level of</a:t>
            </a:r>
            <a:r>
              <a:rPr sz="2800" spc="4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persons.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60324"/>
            <a:ext cx="672719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dirty="0"/>
              <a:t>Practical </a:t>
            </a:r>
            <a:r>
              <a:rPr sz="3200" spc="-5" dirty="0"/>
              <a:t>message integrity </a:t>
            </a:r>
            <a:r>
              <a:rPr sz="3200" dirty="0"/>
              <a:t>with</a:t>
            </a:r>
            <a:r>
              <a:rPr sz="3200" spc="-85" dirty="0"/>
              <a:t> </a:t>
            </a:r>
            <a:r>
              <a:rPr sz="3200" dirty="0"/>
              <a:t>MAC</a:t>
            </a:r>
            <a:endParaRPr sz="320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8697" y="3445786"/>
            <a:ext cx="266411" cy="5432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39927" y="4095115"/>
            <a:ext cx="846455" cy="940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4930" marR="5080" indent="-62865" algn="just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Shared  secret  key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732913" y="1113282"/>
            <a:ext cx="9575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i="1" spc="-5" dirty="0">
                <a:latin typeface="Arial"/>
                <a:cs typeface="Arial"/>
              </a:rPr>
              <a:t>h</a:t>
            </a:r>
            <a:r>
              <a:rPr sz="2400" dirty="0">
                <a:latin typeface="Arial"/>
                <a:cs typeface="Arial"/>
              </a:rPr>
              <a:t>(</a:t>
            </a:r>
            <a:r>
              <a:rPr sz="2400" i="1" dirty="0">
                <a:latin typeface="Arial"/>
                <a:cs typeface="Arial"/>
              </a:rPr>
              <a:t>M,</a:t>
            </a:r>
            <a:r>
              <a:rPr sz="2400" i="1" spc="-5" dirty="0">
                <a:latin typeface="Arial"/>
                <a:cs typeface="Arial"/>
              </a:rPr>
              <a:t>K</a:t>
            </a:r>
            <a:r>
              <a:rPr sz="2400" dirty="0">
                <a:latin typeface="Arial"/>
                <a:cs typeface="Arial"/>
              </a:rPr>
              <a:t>)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542033" y="3290061"/>
            <a:ext cx="1287145" cy="925830"/>
            <a:chOff x="1542033" y="3290061"/>
            <a:chExt cx="1287145" cy="925830"/>
          </a:xfrm>
        </p:grpSpPr>
        <p:sp>
          <p:nvSpPr>
            <p:cNvPr id="7" name="object 7"/>
            <p:cNvSpPr/>
            <p:nvPr/>
          </p:nvSpPr>
          <p:spPr>
            <a:xfrm>
              <a:off x="1608518" y="3356444"/>
              <a:ext cx="1221105" cy="859790"/>
            </a:xfrm>
            <a:custGeom>
              <a:avLst/>
              <a:gdLst/>
              <a:ahLst/>
              <a:cxnLst/>
              <a:rect l="l" t="t" r="r" b="b"/>
              <a:pathLst>
                <a:path w="1221105" h="859789">
                  <a:moveTo>
                    <a:pt x="1220533" y="134277"/>
                  </a:moveTo>
                  <a:lnTo>
                    <a:pt x="1213675" y="89700"/>
                  </a:lnTo>
                  <a:lnTo>
                    <a:pt x="1194752" y="50584"/>
                  </a:lnTo>
                  <a:lnTo>
                    <a:pt x="1165796" y="18707"/>
                  </a:lnTo>
                  <a:lnTo>
                    <a:pt x="1136484" y="0"/>
                  </a:lnTo>
                  <a:lnTo>
                    <a:pt x="1146708" y="19773"/>
                  </a:lnTo>
                  <a:lnTo>
                    <a:pt x="1156296" y="38303"/>
                  </a:lnTo>
                  <a:lnTo>
                    <a:pt x="1163637" y="83731"/>
                  </a:lnTo>
                  <a:lnTo>
                    <a:pt x="1163637" y="658787"/>
                  </a:lnTo>
                  <a:lnTo>
                    <a:pt x="1156296" y="704227"/>
                  </a:lnTo>
                  <a:lnTo>
                    <a:pt x="1135888" y="743686"/>
                  </a:lnTo>
                  <a:lnTo>
                    <a:pt x="1104760" y="774814"/>
                  </a:lnTo>
                  <a:lnTo>
                    <a:pt x="1065301" y="795223"/>
                  </a:lnTo>
                  <a:lnTo>
                    <a:pt x="1019873" y="802551"/>
                  </a:lnTo>
                  <a:lnTo>
                    <a:pt x="83629" y="802551"/>
                  </a:lnTo>
                  <a:lnTo>
                    <a:pt x="38188" y="795223"/>
                  </a:lnTo>
                  <a:lnTo>
                    <a:pt x="19735" y="785685"/>
                  </a:lnTo>
                  <a:lnTo>
                    <a:pt x="11696" y="781532"/>
                  </a:lnTo>
                  <a:lnTo>
                    <a:pt x="0" y="775474"/>
                  </a:lnTo>
                  <a:lnTo>
                    <a:pt x="2857" y="781342"/>
                  </a:lnTo>
                  <a:lnTo>
                    <a:pt x="10350" y="793661"/>
                  </a:lnTo>
                  <a:lnTo>
                    <a:pt x="39306" y="825538"/>
                  </a:lnTo>
                  <a:lnTo>
                    <a:pt x="76390" y="847890"/>
                  </a:lnTo>
                  <a:lnTo>
                    <a:pt x="119570" y="858685"/>
                  </a:lnTo>
                  <a:lnTo>
                    <a:pt x="134556" y="859447"/>
                  </a:lnTo>
                  <a:lnTo>
                    <a:pt x="1071054" y="859447"/>
                  </a:lnTo>
                  <a:lnTo>
                    <a:pt x="1115504" y="852589"/>
                  </a:lnTo>
                  <a:lnTo>
                    <a:pt x="1130109" y="847255"/>
                  </a:lnTo>
                  <a:lnTo>
                    <a:pt x="1142428" y="841159"/>
                  </a:lnTo>
                  <a:lnTo>
                    <a:pt x="1176845" y="815378"/>
                  </a:lnTo>
                  <a:lnTo>
                    <a:pt x="1202626" y="780834"/>
                  </a:lnTo>
                  <a:lnTo>
                    <a:pt x="1217485" y="739559"/>
                  </a:lnTo>
                  <a:lnTo>
                    <a:pt x="1220533" y="709587"/>
                  </a:lnTo>
                  <a:lnTo>
                    <a:pt x="1220533" y="134277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48383" y="3296411"/>
              <a:ext cx="1224280" cy="862965"/>
            </a:xfrm>
            <a:custGeom>
              <a:avLst/>
              <a:gdLst/>
              <a:ahLst/>
              <a:cxnLst/>
              <a:rect l="l" t="t" r="r" b="b"/>
              <a:pathLst>
                <a:path w="1224280" h="862964">
                  <a:moveTo>
                    <a:pt x="1080008" y="0"/>
                  </a:moveTo>
                  <a:lnTo>
                    <a:pt x="143764" y="0"/>
                  </a:lnTo>
                  <a:lnTo>
                    <a:pt x="98332" y="7331"/>
                  </a:lnTo>
                  <a:lnTo>
                    <a:pt x="58869" y="27744"/>
                  </a:lnTo>
                  <a:lnTo>
                    <a:pt x="27744" y="58869"/>
                  </a:lnTo>
                  <a:lnTo>
                    <a:pt x="7331" y="98332"/>
                  </a:lnTo>
                  <a:lnTo>
                    <a:pt x="0" y="143763"/>
                  </a:lnTo>
                  <a:lnTo>
                    <a:pt x="0" y="718819"/>
                  </a:lnTo>
                  <a:lnTo>
                    <a:pt x="7331" y="764251"/>
                  </a:lnTo>
                  <a:lnTo>
                    <a:pt x="27744" y="803714"/>
                  </a:lnTo>
                  <a:lnTo>
                    <a:pt x="58869" y="834839"/>
                  </a:lnTo>
                  <a:lnTo>
                    <a:pt x="98332" y="855252"/>
                  </a:lnTo>
                  <a:lnTo>
                    <a:pt x="143764" y="862583"/>
                  </a:lnTo>
                  <a:lnTo>
                    <a:pt x="1080008" y="862583"/>
                  </a:lnTo>
                  <a:lnTo>
                    <a:pt x="1125439" y="855252"/>
                  </a:lnTo>
                  <a:lnTo>
                    <a:pt x="1164902" y="834839"/>
                  </a:lnTo>
                  <a:lnTo>
                    <a:pt x="1196027" y="803714"/>
                  </a:lnTo>
                  <a:lnTo>
                    <a:pt x="1216440" y="764251"/>
                  </a:lnTo>
                  <a:lnTo>
                    <a:pt x="1223772" y="718819"/>
                  </a:lnTo>
                  <a:lnTo>
                    <a:pt x="1223772" y="143763"/>
                  </a:lnTo>
                  <a:lnTo>
                    <a:pt x="1216440" y="98332"/>
                  </a:lnTo>
                  <a:lnTo>
                    <a:pt x="1196027" y="58869"/>
                  </a:lnTo>
                  <a:lnTo>
                    <a:pt x="1164902" y="27744"/>
                  </a:lnTo>
                  <a:lnTo>
                    <a:pt x="1125439" y="7331"/>
                  </a:lnTo>
                  <a:lnTo>
                    <a:pt x="1080008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48383" y="3296411"/>
              <a:ext cx="1224280" cy="862965"/>
            </a:xfrm>
            <a:custGeom>
              <a:avLst/>
              <a:gdLst/>
              <a:ahLst/>
              <a:cxnLst/>
              <a:rect l="l" t="t" r="r" b="b"/>
              <a:pathLst>
                <a:path w="1224280" h="862964">
                  <a:moveTo>
                    <a:pt x="0" y="143763"/>
                  </a:moveTo>
                  <a:lnTo>
                    <a:pt x="7331" y="98332"/>
                  </a:lnTo>
                  <a:lnTo>
                    <a:pt x="27744" y="58869"/>
                  </a:lnTo>
                  <a:lnTo>
                    <a:pt x="58869" y="27744"/>
                  </a:lnTo>
                  <a:lnTo>
                    <a:pt x="98332" y="7331"/>
                  </a:lnTo>
                  <a:lnTo>
                    <a:pt x="143764" y="0"/>
                  </a:lnTo>
                  <a:lnTo>
                    <a:pt x="1080008" y="0"/>
                  </a:lnTo>
                  <a:lnTo>
                    <a:pt x="1125439" y="7331"/>
                  </a:lnTo>
                  <a:lnTo>
                    <a:pt x="1164902" y="27744"/>
                  </a:lnTo>
                  <a:lnTo>
                    <a:pt x="1196027" y="58869"/>
                  </a:lnTo>
                  <a:lnTo>
                    <a:pt x="1216440" y="98332"/>
                  </a:lnTo>
                  <a:lnTo>
                    <a:pt x="1223772" y="143763"/>
                  </a:lnTo>
                  <a:lnTo>
                    <a:pt x="1223772" y="718819"/>
                  </a:lnTo>
                  <a:lnTo>
                    <a:pt x="1216440" y="764251"/>
                  </a:lnTo>
                  <a:lnTo>
                    <a:pt x="1196027" y="803714"/>
                  </a:lnTo>
                  <a:lnTo>
                    <a:pt x="1164902" y="834839"/>
                  </a:lnTo>
                  <a:lnTo>
                    <a:pt x="1125439" y="855252"/>
                  </a:lnTo>
                  <a:lnTo>
                    <a:pt x="1080008" y="862583"/>
                  </a:lnTo>
                  <a:lnTo>
                    <a:pt x="143764" y="862583"/>
                  </a:lnTo>
                  <a:lnTo>
                    <a:pt x="98332" y="855252"/>
                  </a:lnTo>
                  <a:lnTo>
                    <a:pt x="58869" y="834839"/>
                  </a:lnTo>
                  <a:lnTo>
                    <a:pt x="27744" y="803714"/>
                  </a:lnTo>
                  <a:lnTo>
                    <a:pt x="7331" y="764251"/>
                  </a:lnTo>
                  <a:lnTo>
                    <a:pt x="0" y="718819"/>
                  </a:lnTo>
                  <a:lnTo>
                    <a:pt x="0" y="143763"/>
                  </a:lnTo>
                  <a:close/>
                </a:path>
              </a:pathLst>
            </a:custGeom>
            <a:ln w="1219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1645666" y="3403219"/>
            <a:ext cx="1030605" cy="6356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2000" b="1" dirty="0">
                <a:latin typeface="Arial"/>
                <a:cs typeface="Arial"/>
              </a:rPr>
              <a:t>MAC</a:t>
            </a:r>
            <a:endParaRPr sz="20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2000" b="1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6299961" y="3789934"/>
            <a:ext cx="1287145" cy="925830"/>
            <a:chOff x="6299961" y="3789934"/>
            <a:chExt cx="1287145" cy="925830"/>
          </a:xfrm>
        </p:grpSpPr>
        <p:sp>
          <p:nvSpPr>
            <p:cNvPr id="12" name="object 12"/>
            <p:cNvSpPr/>
            <p:nvPr/>
          </p:nvSpPr>
          <p:spPr>
            <a:xfrm>
              <a:off x="6366446" y="3856316"/>
              <a:ext cx="1221105" cy="859790"/>
            </a:xfrm>
            <a:custGeom>
              <a:avLst/>
              <a:gdLst/>
              <a:ahLst/>
              <a:cxnLst/>
              <a:rect l="l" t="t" r="r" b="b"/>
              <a:pathLst>
                <a:path w="1221104" h="859789">
                  <a:moveTo>
                    <a:pt x="1220533" y="134277"/>
                  </a:moveTo>
                  <a:lnTo>
                    <a:pt x="1213675" y="89700"/>
                  </a:lnTo>
                  <a:lnTo>
                    <a:pt x="1194752" y="50584"/>
                  </a:lnTo>
                  <a:lnTo>
                    <a:pt x="1165796" y="18707"/>
                  </a:lnTo>
                  <a:lnTo>
                    <a:pt x="1136484" y="0"/>
                  </a:lnTo>
                  <a:lnTo>
                    <a:pt x="1146708" y="19773"/>
                  </a:lnTo>
                  <a:lnTo>
                    <a:pt x="1156296" y="38303"/>
                  </a:lnTo>
                  <a:lnTo>
                    <a:pt x="1163637" y="83731"/>
                  </a:lnTo>
                  <a:lnTo>
                    <a:pt x="1163637" y="658787"/>
                  </a:lnTo>
                  <a:lnTo>
                    <a:pt x="1156296" y="704227"/>
                  </a:lnTo>
                  <a:lnTo>
                    <a:pt x="1135888" y="743686"/>
                  </a:lnTo>
                  <a:lnTo>
                    <a:pt x="1104760" y="774814"/>
                  </a:lnTo>
                  <a:lnTo>
                    <a:pt x="1065301" y="795223"/>
                  </a:lnTo>
                  <a:lnTo>
                    <a:pt x="1019873" y="802551"/>
                  </a:lnTo>
                  <a:lnTo>
                    <a:pt x="83629" y="802551"/>
                  </a:lnTo>
                  <a:lnTo>
                    <a:pt x="38188" y="795223"/>
                  </a:lnTo>
                  <a:lnTo>
                    <a:pt x="19735" y="785685"/>
                  </a:lnTo>
                  <a:lnTo>
                    <a:pt x="11696" y="781532"/>
                  </a:lnTo>
                  <a:lnTo>
                    <a:pt x="0" y="775474"/>
                  </a:lnTo>
                  <a:lnTo>
                    <a:pt x="2857" y="781342"/>
                  </a:lnTo>
                  <a:lnTo>
                    <a:pt x="10350" y="793661"/>
                  </a:lnTo>
                  <a:lnTo>
                    <a:pt x="39306" y="825538"/>
                  </a:lnTo>
                  <a:lnTo>
                    <a:pt x="76390" y="847890"/>
                  </a:lnTo>
                  <a:lnTo>
                    <a:pt x="119570" y="858685"/>
                  </a:lnTo>
                  <a:lnTo>
                    <a:pt x="134429" y="859447"/>
                  </a:lnTo>
                  <a:lnTo>
                    <a:pt x="1071054" y="859447"/>
                  </a:lnTo>
                  <a:lnTo>
                    <a:pt x="1115504" y="852589"/>
                  </a:lnTo>
                  <a:lnTo>
                    <a:pt x="1130109" y="847255"/>
                  </a:lnTo>
                  <a:lnTo>
                    <a:pt x="1142428" y="841159"/>
                  </a:lnTo>
                  <a:lnTo>
                    <a:pt x="1176845" y="815378"/>
                  </a:lnTo>
                  <a:lnTo>
                    <a:pt x="1202626" y="780834"/>
                  </a:lnTo>
                  <a:lnTo>
                    <a:pt x="1217485" y="739559"/>
                  </a:lnTo>
                  <a:lnTo>
                    <a:pt x="1220533" y="709587"/>
                  </a:lnTo>
                  <a:lnTo>
                    <a:pt x="1220533" y="134277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306311" y="3796284"/>
              <a:ext cx="1224280" cy="862965"/>
            </a:xfrm>
            <a:custGeom>
              <a:avLst/>
              <a:gdLst/>
              <a:ahLst/>
              <a:cxnLst/>
              <a:rect l="l" t="t" r="r" b="b"/>
              <a:pathLst>
                <a:path w="1224279" h="862964">
                  <a:moveTo>
                    <a:pt x="1080008" y="0"/>
                  </a:moveTo>
                  <a:lnTo>
                    <a:pt x="143763" y="0"/>
                  </a:lnTo>
                  <a:lnTo>
                    <a:pt x="98332" y="7331"/>
                  </a:lnTo>
                  <a:lnTo>
                    <a:pt x="58869" y="27744"/>
                  </a:lnTo>
                  <a:lnTo>
                    <a:pt x="27744" y="58869"/>
                  </a:lnTo>
                  <a:lnTo>
                    <a:pt x="7331" y="98332"/>
                  </a:lnTo>
                  <a:lnTo>
                    <a:pt x="0" y="143764"/>
                  </a:lnTo>
                  <a:lnTo>
                    <a:pt x="0" y="718820"/>
                  </a:lnTo>
                  <a:lnTo>
                    <a:pt x="7331" y="764251"/>
                  </a:lnTo>
                  <a:lnTo>
                    <a:pt x="27744" y="803714"/>
                  </a:lnTo>
                  <a:lnTo>
                    <a:pt x="58869" y="834839"/>
                  </a:lnTo>
                  <a:lnTo>
                    <a:pt x="98332" y="855252"/>
                  </a:lnTo>
                  <a:lnTo>
                    <a:pt x="143763" y="862584"/>
                  </a:lnTo>
                  <a:lnTo>
                    <a:pt x="1080008" y="862584"/>
                  </a:lnTo>
                  <a:lnTo>
                    <a:pt x="1125439" y="855252"/>
                  </a:lnTo>
                  <a:lnTo>
                    <a:pt x="1164902" y="834839"/>
                  </a:lnTo>
                  <a:lnTo>
                    <a:pt x="1196027" y="803714"/>
                  </a:lnTo>
                  <a:lnTo>
                    <a:pt x="1216440" y="764251"/>
                  </a:lnTo>
                  <a:lnTo>
                    <a:pt x="1223771" y="718820"/>
                  </a:lnTo>
                  <a:lnTo>
                    <a:pt x="1223771" y="143764"/>
                  </a:lnTo>
                  <a:lnTo>
                    <a:pt x="1216440" y="98332"/>
                  </a:lnTo>
                  <a:lnTo>
                    <a:pt x="1196027" y="58869"/>
                  </a:lnTo>
                  <a:lnTo>
                    <a:pt x="1164902" y="27744"/>
                  </a:lnTo>
                  <a:lnTo>
                    <a:pt x="1125439" y="7331"/>
                  </a:lnTo>
                  <a:lnTo>
                    <a:pt x="1080008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306311" y="3796284"/>
              <a:ext cx="1224280" cy="862965"/>
            </a:xfrm>
            <a:custGeom>
              <a:avLst/>
              <a:gdLst/>
              <a:ahLst/>
              <a:cxnLst/>
              <a:rect l="l" t="t" r="r" b="b"/>
              <a:pathLst>
                <a:path w="1224279" h="862964">
                  <a:moveTo>
                    <a:pt x="0" y="143764"/>
                  </a:moveTo>
                  <a:lnTo>
                    <a:pt x="7331" y="98332"/>
                  </a:lnTo>
                  <a:lnTo>
                    <a:pt x="27744" y="58869"/>
                  </a:lnTo>
                  <a:lnTo>
                    <a:pt x="58869" y="27744"/>
                  </a:lnTo>
                  <a:lnTo>
                    <a:pt x="98332" y="7331"/>
                  </a:lnTo>
                  <a:lnTo>
                    <a:pt x="143763" y="0"/>
                  </a:lnTo>
                  <a:lnTo>
                    <a:pt x="1080008" y="0"/>
                  </a:lnTo>
                  <a:lnTo>
                    <a:pt x="1125439" y="7331"/>
                  </a:lnTo>
                  <a:lnTo>
                    <a:pt x="1164902" y="27744"/>
                  </a:lnTo>
                  <a:lnTo>
                    <a:pt x="1196027" y="58869"/>
                  </a:lnTo>
                  <a:lnTo>
                    <a:pt x="1216440" y="98332"/>
                  </a:lnTo>
                  <a:lnTo>
                    <a:pt x="1223771" y="143764"/>
                  </a:lnTo>
                  <a:lnTo>
                    <a:pt x="1223771" y="718820"/>
                  </a:lnTo>
                  <a:lnTo>
                    <a:pt x="1216440" y="764251"/>
                  </a:lnTo>
                  <a:lnTo>
                    <a:pt x="1196027" y="803714"/>
                  </a:lnTo>
                  <a:lnTo>
                    <a:pt x="1164902" y="834839"/>
                  </a:lnTo>
                  <a:lnTo>
                    <a:pt x="1125439" y="855252"/>
                  </a:lnTo>
                  <a:lnTo>
                    <a:pt x="1080008" y="862584"/>
                  </a:lnTo>
                  <a:lnTo>
                    <a:pt x="143763" y="862584"/>
                  </a:lnTo>
                  <a:lnTo>
                    <a:pt x="98332" y="855252"/>
                  </a:lnTo>
                  <a:lnTo>
                    <a:pt x="58869" y="834839"/>
                  </a:lnTo>
                  <a:lnTo>
                    <a:pt x="27744" y="803714"/>
                  </a:lnTo>
                  <a:lnTo>
                    <a:pt x="7331" y="764251"/>
                  </a:lnTo>
                  <a:lnTo>
                    <a:pt x="0" y="718820"/>
                  </a:lnTo>
                  <a:lnTo>
                    <a:pt x="0" y="143764"/>
                  </a:lnTo>
                  <a:close/>
                </a:path>
              </a:pathLst>
            </a:custGeom>
            <a:ln w="1219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6404228" y="3903345"/>
            <a:ext cx="1030605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latin typeface="Arial"/>
                <a:cs typeface="Arial"/>
              </a:rPr>
              <a:t>MAC</a:t>
            </a:r>
            <a:endParaRPr sz="20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2000" b="1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1008125" y="1478280"/>
            <a:ext cx="6346825" cy="4544695"/>
            <a:chOff x="1008125" y="1478280"/>
            <a:chExt cx="6346825" cy="4544695"/>
          </a:xfrm>
        </p:grpSpPr>
        <p:sp>
          <p:nvSpPr>
            <p:cNvPr id="17" name="object 17"/>
            <p:cNvSpPr/>
            <p:nvPr/>
          </p:nvSpPr>
          <p:spPr>
            <a:xfrm>
              <a:off x="2067813" y="4191762"/>
              <a:ext cx="114300" cy="1325880"/>
            </a:xfrm>
            <a:custGeom>
              <a:avLst/>
              <a:gdLst/>
              <a:ahLst/>
              <a:cxnLst/>
              <a:rect l="l" t="t" r="r" b="b"/>
              <a:pathLst>
                <a:path w="114300" h="1325879">
                  <a:moveTo>
                    <a:pt x="38158" y="114215"/>
                  </a:moveTo>
                  <a:lnTo>
                    <a:pt x="33781" y="1325499"/>
                  </a:lnTo>
                  <a:lnTo>
                    <a:pt x="71881" y="1325626"/>
                  </a:lnTo>
                  <a:lnTo>
                    <a:pt x="76258" y="114384"/>
                  </a:lnTo>
                  <a:lnTo>
                    <a:pt x="38158" y="114215"/>
                  </a:lnTo>
                  <a:close/>
                </a:path>
                <a:path w="114300" h="1325879">
                  <a:moveTo>
                    <a:pt x="104670" y="95123"/>
                  </a:moveTo>
                  <a:lnTo>
                    <a:pt x="38227" y="95123"/>
                  </a:lnTo>
                  <a:lnTo>
                    <a:pt x="76327" y="95376"/>
                  </a:lnTo>
                  <a:lnTo>
                    <a:pt x="76258" y="114384"/>
                  </a:lnTo>
                  <a:lnTo>
                    <a:pt x="114300" y="114554"/>
                  </a:lnTo>
                  <a:lnTo>
                    <a:pt x="104670" y="95123"/>
                  </a:lnTo>
                  <a:close/>
                </a:path>
                <a:path w="114300" h="1325879">
                  <a:moveTo>
                    <a:pt x="38227" y="95123"/>
                  </a:moveTo>
                  <a:lnTo>
                    <a:pt x="38158" y="114215"/>
                  </a:lnTo>
                  <a:lnTo>
                    <a:pt x="76258" y="114384"/>
                  </a:lnTo>
                  <a:lnTo>
                    <a:pt x="76327" y="95376"/>
                  </a:lnTo>
                  <a:lnTo>
                    <a:pt x="38227" y="95123"/>
                  </a:lnTo>
                  <a:close/>
                </a:path>
                <a:path w="114300" h="1325879">
                  <a:moveTo>
                    <a:pt x="57531" y="0"/>
                  </a:moveTo>
                  <a:lnTo>
                    <a:pt x="0" y="114045"/>
                  </a:lnTo>
                  <a:lnTo>
                    <a:pt x="38158" y="114215"/>
                  </a:lnTo>
                  <a:lnTo>
                    <a:pt x="38227" y="95123"/>
                  </a:lnTo>
                  <a:lnTo>
                    <a:pt x="104670" y="95123"/>
                  </a:lnTo>
                  <a:lnTo>
                    <a:pt x="5753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196845" y="1774698"/>
              <a:ext cx="0" cy="1511300"/>
            </a:xfrm>
            <a:custGeom>
              <a:avLst/>
              <a:gdLst/>
              <a:ahLst/>
              <a:cxnLst/>
              <a:rect l="l" t="t" r="r" b="b"/>
              <a:pathLst>
                <a:path h="1511300">
                  <a:moveTo>
                    <a:pt x="0" y="1511300"/>
                  </a:moveTo>
                  <a:lnTo>
                    <a:pt x="0" y="0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008125" y="3630168"/>
              <a:ext cx="541020" cy="114300"/>
            </a:xfrm>
            <a:custGeom>
              <a:avLst/>
              <a:gdLst/>
              <a:ahLst/>
              <a:cxnLst/>
              <a:rect l="l" t="t" r="r" b="b"/>
              <a:pathLst>
                <a:path w="541019" h="114300">
                  <a:moveTo>
                    <a:pt x="426720" y="0"/>
                  </a:moveTo>
                  <a:lnTo>
                    <a:pt x="426720" y="114299"/>
                  </a:lnTo>
                  <a:lnTo>
                    <a:pt x="502920" y="76199"/>
                  </a:lnTo>
                  <a:lnTo>
                    <a:pt x="445770" y="76199"/>
                  </a:lnTo>
                  <a:lnTo>
                    <a:pt x="445770" y="38099"/>
                  </a:lnTo>
                  <a:lnTo>
                    <a:pt x="502920" y="38099"/>
                  </a:lnTo>
                  <a:lnTo>
                    <a:pt x="426720" y="0"/>
                  </a:lnTo>
                  <a:close/>
                </a:path>
                <a:path w="541019" h="114300">
                  <a:moveTo>
                    <a:pt x="426720" y="38099"/>
                  </a:moveTo>
                  <a:lnTo>
                    <a:pt x="0" y="38099"/>
                  </a:lnTo>
                  <a:lnTo>
                    <a:pt x="0" y="76199"/>
                  </a:lnTo>
                  <a:lnTo>
                    <a:pt x="426720" y="76199"/>
                  </a:lnTo>
                  <a:lnTo>
                    <a:pt x="426720" y="38099"/>
                  </a:lnTo>
                  <a:close/>
                </a:path>
                <a:path w="541019" h="114300">
                  <a:moveTo>
                    <a:pt x="502920" y="38099"/>
                  </a:moveTo>
                  <a:lnTo>
                    <a:pt x="445770" y="38099"/>
                  </a:lnTo>
                  <a:lnTo>
                    <a:pt x="445770" y="76199"/>
                  </a:lnTo>
                  <a:lnTo>
                    <a:pt x="502920" y="76199"/>
                  </a:lnTo>
                  <a:lnTo>
                    <a:pt x="541020" y="57149"/>
                  </a:lnTo>
                  <a:lnTo>
                    <a:pt x="502920" y="380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3565397" y="1783842"/>
              <a:ext cx="3384550" cy="0"/>
            </a:xfrm>
            <a:custGeom>
              <a:avLst/>
              <a:gdLst/>
              <a:ahLst/>
              <a:cxnLst/>
              <a:rect l="l" t="t" r="r" b="b"/>
              <a:pathLst>
                <a:path w="3384550">
                  <a:moveTo>
                    <a:pt x="0" y="0"/>
                  </a:moveTo>
                  <a:lnTo>
                    <a:pt x="3384550" y="0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891528" y="1751838"/>
              <a:ext cx="114300" cy="433705"/>
            </a:xfrm>
            <a:custGeom>
              <a:avLst/>
              <a:gdLst/>
              <a:ahLst/>
              <a:cxnLst/>
              <a:rect l="l" t="t" r="r" b="b"/>
              <a:pathLst>
                <a:path w="114300" h="433705">
                  <a:moveTo>
                    <a:pt x="38100" y="319024"/>
                  </a:moveTo>
                  <a:lnTo>
                    <a:pt x="0" y="319024"/>
                  </a:lnTo>
                  <a:lnTo>
                    <a:pt x="57150" y="433324"/>
                  </a:lnTo>
                  <a:lnTo>
                    <a:pt x="104775" y="338074"/>
                  </a:lnTo>
                  <a:lnTo>
                    <a:pt x="38100" y="338074"/>
                  </a:lnTo>
                  <a:lnTo>
                    <a:pt x="38100" y="319024"/>
                  </a:lnTo>
                  <a:close/>
                </a:path>
                <a:path w="114300" h="433705">
                  <a:moveTo>
                    <a:pt x="76200" y="0"/>
                  </a:moveTo>
                  <a:lnTo>
                    <a:pt x="38100" y="0"/>
                  </a:lnTo>
                  <a:lnTo>
                    <a:pt x="38100" y="338074"/>
                  </a:lnTo>
                  <a:lnTo>
                    <a:pt x="76200" y="338074"/>
                  </a:lnTo>
                  <a:lnTo>
                    <a:pt x="76200" y="0"/>
                  </a:lnTo>
                  <a:close/>
                </a:path>
                <a:path w="114300" h="433705">
                  <a:moveTo>
                    <a:pt x="114300" y="319024"/>
                  </a:moveTo>
                  <a:lnTo>
                    <a:pt x="76200" y="319024"/>
                  </a:lnTo>
                  <a:lnTo>
                    <a:pt x="76200" y="338074"/>
                  </a:lnTo>
                  <a:lnTo>
                    <a:pt x="104775" y="338074"/>
                  </a:lnTo>
                  <a:lnTo>
                    <a:pt x="114300" y="31902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2" name="object 2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766059" y="1478280"/>
              <a:ext cx="816863" cy="655320"/>
            </a:xfrm>
            <a:prstGeom prst="rect">
              <a:avLst/>
            </a:prstGeom>
          </p:spPr>
        </p:pic>
        <p:sp>
          <p:nvSpPr>
            <p:cNvPr id="23" name="object 23"/>
            <p:cNvSpPr/>
            <p:nvPr/>
          </p:nvSpPr>
          <p:spPr>
            <a:xfrm>
              <a:off x="2840736" y="1499616"/>
              <a:ext cx="676910" cy="591820"/>
            </a:xfrm>
            <a:custGeom>
              <a:avLst/>
              <a:gdLst/>
              <a:ahLst/>
              <a:cxnLst/>
              <a:rect l="l" t="t" r="r" b="b"/>
              <a:pathLst>
                <a:path w="676910" h="591819">
                  <a:moveTo>
                    <a:pt x="676656" y="0"/>
                  </a:moveTo>
                  <a:lnTo>
                    <a:pt x="0" y="0"/>
                  </a:lnTo>
                  <a:lnTo>
                    <a:pt x="0" y="591312"/>
                  </a:lnTo>
                  <a:lnTo>
                    <a:pt x="676656" y="591312"/>
                  </a:lnTo>
                  <a:lnTo>
                    <a:pt x="676656" y="0"/>
                  </a:lnTo>
                  <a:close/>
                </a:path>
              </a:pathLst>
            </a:custGeom>
            <a:solidFill>
              <a:srgbClr val="B1B1B1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3348227" y="1527048"/>
              <a:ext cx="0" cy="518159"/>
            </a:xfrm>
            <a:custGeom>
              <a:avLst/>
              <a:gdLst/>
              <a:ahLst/>
              <a:cxnLst/>
              <a:rect l="l" t="t" r="r" b="b"/>
              <a:pathLst>
                <a:path h="518160">
                  <a:moveTo>
                    <a:pt x="0" y="470915"/>
                  </a:moveTo>
                  <a:lnTo>
                    <a:pt x="0" y="518160"/>
                  </a:lnTo>
                </a:path>
                <a:path h="518160">
                  <a:moveTo>
                    <a:pt x="0" y="0"/>
                  </a:moveTo>
                  <a:lnTo>
                    <a:pt x="0" y="102107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2919983" y="1524000"/>
              <a:ext cx="0" cy="518159"/>
            </a:xfrm>
            <a:custGeom>
              <a:avLst/>
              <a:gdLst/>
              <a:ahLst/>
              <a:cxnLst/>
              <a:rect l="l" t="t" r="r" b="b"/>
              <a:pathLst>
                <a:path h="518160">
                  <a:moveTo>
                    <a:pt x="0" y="0"/>
                  </a:moveTo>
                  <a:lnTo>
                    <a:pt x="0" y="518160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3041903" y="1514856"/>
              <a:ext cx="401320" cy="542925"/>
            </a:xfrm>
            <a:custGeom>
              <a:avLst/>
              <a:gdLst/>
              <a:ahLst/>
              <a:cxnLst/>
              <a:rect l="l" t="t" r="r" b="b"/>
              <a:pathLst>
                <a:path w="401320" h="542925">
                  <a:moveTo>
                    <a:pt x="0" y="483108"/>
                  </a:moveTo>
                  <a:lnTo>
                    <a:pt x="0" y="542544"/>
                  </a:lnTo>
                </a:path>
                <a:path w="401320" h="542925">
                  <a:moveTo>
                    <a:pt x="0" y="24384"/>
                  </a:moveTo>
                  <a:lnTo>
                    <a:pt x="0" y="114300"/>
                  </a:lnTo>
                </a:path>
                <a:path w="401320" h="542925">
                  <a:moveTo>
                    <a:pt x="108203" y="483108"/>
                  </a:moveTo>
                  <a:lnTo>
                    <a:pt x="108203" y="539496"/>
                  </a:lnTo>
                </a:path>
                <a:path w="401320" h="542925">
                  <a:moveTo>
                    <a:pt x="108203" y="21336"/>
                  </a:moveTo>
                  <a:lnTo>
                    <a:pt x="108203" y="114300"/>
                  </a:lnTo>
                </a:path>
                <a:path w="401320" h="542925">
                  <a:moveTo>
                    <a:pt x="202691" y="483108"/>
                  </a:moveTo>
                  <a:lnTo>
                    <a:pt x="202691" y="518160"/>
                  </a:lnTo>
                </a:path>
                <a:path w="401320" h="542925">
                  <a:moveTo>
                    <a:pt x="202691" y="0"/>
                  </a:moveTo>
                  <a:lnTo>
                    <a:pt x="202691" y="114300"/>
                  </a:lnTo>
                </a:path>
                <a:path w="401320" h="542925">
                  <a:moveTo>
                    <a:pt x="400811" y="483108"/>
                  </a:moveTo>
                  <a:lnTo>
                    <a:pt x="400811" y="527304"/>
                  </a:lnTo>
                </a:path>
                <a:path w="401320" h="542925">
                  <a:moveTo>
                    <a:pt x="400811" y="9144"/>
                  </a:moveTo>
                  <a:lnTo>
                    <a:pt x="400811" y="114300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7" name="object 2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75516" y="5069966"/>
              <a:ext cx="779307" cy="952500"/>
            </a:xfrm>
            <a:prstGeom prst="rect">
              <a:avLst/>
            </a:prstGeom>
          </p:spPr>
        </p:pic>
        <p:sp>
          <p:nvSpPr>
            <p:cNvPr id="28" name="object 28"/>
            <p:cNvSpPr/>
            <p:nvPr/>
          </p:nvSpPr>
          <p:spPr>
            <a:xfrm>
              <a:off x="2556510" y="4725161"/>
              <a:ext cx="4428490" cy="689610"/>
            </a:xfrm>
            <a:custGeom>
              <a:avLst/>
              <a:gdLst/>
              <a:ahLst/>
              <a:cxnLst/>
              <a:rect l="l" t="t" r="r" b="b"/>
              <a:pathLst>
                <a:path w="4428490" h="689610">
                  <a:moveTo>
                    <a:pt x="3995788" y="632460"/>
                  </a:moveTo>
                  <a:lnTo>
                    <a:pt x="3957688" y="613410"/>
                  </a:lnTo>
                  <a:lnTo>
                    <a:pt x="3881501" y="575310"/>
                  </a:lnTo>
                  <a:lnTo>
                    <a:pt x="3881501" y="613410"/>
                  </a:lnTo>
                  <a:lnTo>
                    <a:pt x="0" y="613410"/>
                  </a:lnTo>
                  <a:lnTo>
                    <a:pt x="0" y="651510"/>
                  </a:lnTo>
                  <a:lnTo>
                    <a:pt x="3881501" y="651510"/>
                  </a:lnTo>
                  <a:lnTo>
                    <a:pt x="3881501" y="689610"/>
                  </a:lnTo>
                  <a:lnTo>
                    <a:pt x="3957688" y="651510"/>
                  </a:lnTo>
                  <a:lnTo>
                    <a:pt x="3995788" y="632460"/>
                  </a:lnTo>
                  <a:close/>
                </a:path>
                <a:path w="4428490" h="689610">
                  <a:moveTo>
                    <a:pt x="4427982" y="114300"/>
                  </a:moveTo>
                  <a:lnTo>
                    <a:pt x="4418457" y="95250"/>
                  </a:lnTo>
                  <a:lnTo>
                    <a:pt x="4370832" y="0"/>
                  </a:lnTo>
                  <a:lnTo>
                    <a:pt x="4313682" y="114300"/>
                  </a:lnTo>
                  <a:lnTo>
                    <a:pt x="4351782" y="114300"/>
                  </a:lnTo>
                  <a:lnTo>
                    <a:pt x="4351782" y="360299"/>
                  </a:lnTo>
                  <a:lnTo>
                    <a:pt x="4389882" y="360299"/>
                  </a:lnTo>
                  <a:lnTo>
                    <a:pt x="4389882" y="114300"/>
                  </a:lnTo>
                  <a:lnTo>
                    <a:pt x="4427982" y="1143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2658872" y="5597144"/>
            <a:ext cx="133794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Message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M</a:t>
            </a:r>
            <a:endParaRPr sz="2000">
              <a:latin typeface="Arial"/>
              <a:cs typeface="Aria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5047869" y="5471566"/>
            <a:ext cx="1394460" cy="636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01625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Rec</a:t>
            </a:r>
            <a:r>
              <a:rPr sz="2000" spc="5" dirty="0">
                <a:latin typeface="Arial"/>
                <a:cs typeface="Arial"/>
              </a:rPr>
              <a:t>e</a:t>
            </a:r>
            <a:r>
              <a:rPr sz="2000" dirty="0">
                <a:latin typeface="Arial"/>
                <a:cs typeface="Arial"/>
              </a:rPr>
              <a:t>i</a:t>
            </a:r>
            <a:r>
              <a:rPr sz="2000" spc="-10" dirty="0">
                <a:latin typeface="Arial"/>
                <a:cs typeface="Arial"/>
              </a:rPr>
              <a:t>v</a:t>
            </a:r>
            <a:r>
              <a:rPr sz="2000" dirty="0">
                <a:latin typeface="Arial"/>
                <a:cs typeface="Arial"/>
              </a:rPr>
              <a:t>ed  message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i="1" spc="-5" dirty="0">
                <a:latin typeface="Arial"/>
                <a:cs typeface="Arial"/>
              </a:rPr>
              <a:t>M’</a:t>
            </a:r>
            <a:endParaRPr sz="2000">
              <a:latin typeface="Arial"/>
              <a:cs typeface="Aria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67639" y="5583732"/>
            <a:ext cx="79565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Arial"/>
                <a:cs typeface="Arial"/>
              </a:rPr>
              <a:t>Alice</a:t>
            </a:r>
            <a:endParaRPr sz="280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8055609" y="5583732"/>
            <a:ext cx="6578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Arial"/>
                <a:cs typeface="Arial"/>
              </a:rPr>
              <a:t>Bob</a:t>
            </a:r>
            <a:endParaRPr sz="28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5443854" y="2159635"/>
            <a:ext cx="274574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spc="-20" dirty="0">
                <a:latin typeface="Arial"/>
                <a:cs typeface="Arial"/>
              </a:rPr>
              <a:t>Verify </a:t>
            </a:r>
            <a:r>
              <a:rPr sz="2000" b="1" i="1" spc="-5" dirty="0">
                <a:latin typeface="Arial"/>
                <a:cs typeface="Arial"/>
              </a:rPr>
              <a:t>h</a:t>
            </a:r>
            <a:r>
              <a:rPr sz="2000" spc="-5" dirty="0">
                <a:latin typeface="Arial"/>
                <a:cs typeface="Arial"/>
              </a:rPr>
              <a:t>(</a:t>
            </a:r>
            <a:r>
              <a:rPr sz="2000" i="1" spc="-5" dirty="0">
                <a:latin typeface="Arial"/>
                <a:cs typeface="Arial"/>
              </a:rPr>
              <a:t>M,K</a:t>
            </a:r>
            <a:r>
              <a:rPr sz="2000" spc="-5" dirty="0">
                <a:latin typeface="Arial"/>
                <a:cs typeface="Arial"/>
              </a:rPr>
              <a:t>) </a:t>
            </a:r>
            <a:r>
              <a:rPr sz="2000" dirty="0">
                <a:latin typeface="Arial"/>
                <a:cs typeface="Arial"/>
              </a:rPr>
              <a:t>= </a:t>
            </a:r>
            <a:r>
              <a:rPr sz="2000" b="1" i="1" dirty="0">
                <a:latin typeface="Arial"/>
                <a:cs typeface="Arial"/>
              </a:rPr>
              <a:t>h</a:t>
            </a:r>
            <a:r>
              <a:rPr sz="2000" dirty="0">
                <a:latin typeface="Arial"/>
                <a:cs typeface="Arial"/>
              </a:rPr>
              <a:t>(</a:t>
            </a:r>
            <a:r>
              <a:rPr sz="2000" i="1" dirty="0">
                <a:latin typeface="Arial"/>
                <a:cs typeface="Arial"/>
              </a:rPr>
              <a:t>M</a:t>
            </a:r>
            <a:r>
              <a:rPr sz="2000" i="1" spc="-105" dirty="0">
                <a:latin typeface="Arial"/>
                <a:cs typeface="Arial"/>
              </a:rPr>
              <a:t> </a:t>
            </a:r>
            <a:r>
              <a:rPr sz="2000" i="1" spc="-15" dirty="0">
                <a:latin typeface="Arial"/>
                <a:cs typeface="Arial"/>
              </a:rPr>
              <a:t>’,K</a:t>
            </a:r>
            <a:r>
              <a:rPr sz="2000" spc="-15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1709927" y="1717548"/>
            <a:ext cx="6427470" cy="4281170"/>
            <a:chOff x="1709927" y="1717548"/>
            <a:chExt cx="6427470" cy="4281170"/>
          </a:xfrm>
        </p:grpSpPr>
        <p:sp>
          <p:nvSpPr>
            <p:cNvPr id="35" name="object 35"/>
            <p:cNvSpPr/>
            <p:nvPr/>
          </p:nvSpPr>
          <p:spPr>
            <a:xfrm>
              <a:off x="6870192" y="3422142"/>
              <a:ext cx="114300" cy="323215"/>
            </a:xfrm>
            <a:custGeom>
              <a:avLst/>
              <a:gdLst/>
              <a:ahLst/>
              <a:cxnLst/>
              <a:rect l="l" t="t" r="r" b="b"/>
              <a:pathLst>
                <a:path w="114300" h="323214">
                  <a:moveTo>
                    <a:pt x="76200" y="95250"/>
                  </a:moveTo>
                  <a:lnTo>
                    <a:pt x="38100" y="95250"/>
                  </a:lnTo>
                  <a:lnTo>
                    <a:pt x="38100" y="323088"/>
                  </a:lnTo>
                  <a:lnTo>
                    <a:pt x="76200" y="323088"/>
                  </a:lnTo>
                  <a:lnTo>
                    <a:pt x="76200" y="95250"/>
                  </a:lnTo>
                  <a:close/>
                </a:path>
                <a:path w="114300" h="323214">
                  <a:moveTo>
                    <a:pt x="57150" y="0"/>
                  </a:moveTo>
                  <a:lnTo>
                    <a:pt x="0" y="114300"/>
                  </a:lnTo>
                  <a:lnTo>
                    <a:pt x="38100" y="114300"/>
                  </a:lnTo>
                  <a:lnTo>
                    <a:pt x="38100" y="95250"/>
                  </a:lnTo>
                  <a:lnTo>
                    <a:pt x="104775" y="95250"/>
                  </a:lnTo>
                  <a:lnTo>
                    <a:pt x="57150" y="0"/>
                  </a:lnTo>
                  <a:close/>
                </a:path>
                <a:path w="114300" h="323214">
                  <a:moveTo>
                    <a:pt x="104775" y="95250"/>
                  </a:moveTo>
                  <a:lnTo>
                    <a:pt x="76200" y="95250"/>
                  </a:lnTo>
                  <a:lnTo>
                    <a:pt x="76200" y="114300"/>
                  </a:lnTo>
                  <a:lnTo>
                    <a:pt x="114300" y="114300"/>
                  </a:lnTo>
                  <a:lnTo>
                    <a:pt x="104775" y="952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6" name="object 3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09927" y="4969763"/>
              <a:ext cx="816863" cy="1028700"/>
            </a:xfrm>
            <a:prstGeom prst="rect">
              <a:avLst/>
            </a:prstGeom>
          </p:spPr>
        </p:pic>
        <p:sp>
          <p:nvSpPr>
            <p:cNvPr id="37" name="object 37"/>
            <p:cNvSpPr/>
            <p:nvPr/>
          </p:nvSpPr>
          <p:spPr>
            <a:xfrm>
              <a:off x="2196846" y="1717547"/>
              <a:ext cx="5941060" cy="2545080"/>
            </a:xfrm>
            <a:custGeom>
              <a:avLst/>
              <a:gdLst/>
              <a:ahLst/>
              <a:cxnLst/>
              <a:rect l="l" t="t" r="r" b="b"/>
              <a:pathLst>
                <a:path w="5941059" h="2545079">
                  <a:moveTo>
                    <a:pt x="612775" y="57150"/>
                  </a:moveTo>
                  <a:lnTo>
                    <a:pt x="574675" y="38100"/>
                  </a:lnTo>
                  <a:lnTo>
                    <a:pt x="498475" y="0"/>
                  </a:lnTo>
                  <a:lnTo>
                    <a:pt x="498475" y="38100"/>
                  </a:lnTo>
                  <a:lnTo>
                    <a:pt x="0" y="38100"/>
                  </a:lnTo>
                  <a:lnTo>
                    <a:pt x="0" y="76200"/>
                  </a:lnTo>
                  <a:lnTo>
                    <a:pt x="498475" y="76200"/>
                  </a:lnTo>
                  <a:lnTo>
                    <a:pt x="498475" y="114300"/>
                  </a:lnTo>
                  <a:lnTo>
                    <a:pt x="574675" y="76200"/>
                  </a:lnTo>
                  <a:lnTo>
                    <a:pt x="612775" y="57150"/>
                  </a:lnTo>
                  <a:close/>
                </a:path>
                <a:path w="5941059" h="2545079">
                  <a:moveTo>
                    <a:pt x="5940552" y="2468880"/>
                  </a:moveTo>
                  <a:lnTo>
                    <a:pt x="5513832" y="2468880"/>
                  </a:lnTo>
                  <a:lnTo>
                    <a:pt x="5513832" y="2430780"/>
                  </a:lnTo>
                  <a:lnTo>
                    <a:pt x="5399532" y="2487930"/>
                  </a:lnTo>
                  <a:lnTo>
                    <a:pt x="5513832" y="2545080"/>
                  </a:lnTo>
                  <a:lnTo>
                    <a:pt x="5513832" y="2506980"/>
                  </a:lnTo>
                  <a:lnTo>
                    <a:pt x="5940552" y="2506980"/>
                  </a:lnTo>
                  <a:lnTo>
                    <a:pt x="5940552" y="246888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38" name="object 3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220785" y="3965470"/>
            <a:ext cx="266411" cy="543249"/>
          </a:xfrm>
          <a:prstGeom prst="rect">
            <a:avLst/>
          </a:prstGeom>
        </p:spPr>
      </p:pic>
      <p:sp>
        <p:nvSpPr>
          <p:cNvPr id="39" name="object 39"/>
          <p:cNvSpPr txBox="1"/>
          <p:nvPr/>
        </p:nvSpPr>
        <p:spPr>
          <a:xfrm>
            <a:off x="7708772" y="4534915"/>
            <a:ext cx="1183005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6764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Shared  secret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key</a:t>
            </a:r>
            <a:endParaRPr sz="2000">
              <a:latin typeface="Arial"/>
              <a:cs typeface="Aria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7415276" y="2950210"/>
            <a:ext cx="98361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i="1" dirty="0">
                <a:latin typeface="Arial"/>
                <a:cs typeface="Arial"/>
              </a:rPr>
              <a:t>h</a:t>
            </a:r>
            <a:r>
              <a:rPr sz="2000" dirty="0">
                <a:latin typeface="Arial"/>
                <a:cs typeface="Arial"/>
              </a:rPr>
              <a:t>(</a:t>
            </a:r>
            <a:r>
              <a:rPr sz="2000" i="1" dirty="0">
                <a:latin typeface="Arial"/>
                <a:cs typeface="Arial"/>
              </a:rPr>
              <a:t>M ’</a:t>
            </a:r>
            <a:r>
              <a:rPr sz="2000" i="1" spc="-220" dirty="0">
                <a:latin typeface="Arial"/>
                <a:cs typeface="Arial"/>
              </a:rPr>
              <a:t> </a:t>
            </a:r>
            <a:r>
              <a:rPr sz="2000" i="1" spc="-5" dirty="0">
                <a:latin typeface="Arial"/>
                <a:cs typeface="Arial"/>
              </a:rPr>
              <a:t>,K</a:t>
            </a:r>
            <a:r>
              <a:rPr sz="2000" spc="-5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41" name="object 41"/>
          <p:cNvGrpSpPr/>
          <p:nvPr/>
        </p:nvGrpSpPr>
        <p:grpSpPr>
          <a:xfrm>
            <a:off x="6588252" y="2781300"/>
            <a:ext cx="817244" cy="655320"/>
            <a:chOff x="6588252" y="2781300"/>
            <a:chExt cx="817244" cy="655320"/>
          </a:xfrm>
        </p:grpSpPr>
        <p:pic>
          <p:nvPicPr>
            <p:cNvPr id="42" name="object 4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588252" y="2781300"/>
              <a:ext cx="816863" cy="655320"/>
            </a:xfrm>
            <a:prstGeom prst="rect">
              <a:avLst/>
            </a:prstGeom>
          </p:spPr>
        </p:pic>
        <p:sp>
          <p:nvSpPr>
            <p:cNvPr id="43" name="object 43"/>
            <p:cNvSpPr/>
            <p:nvPr/>
          </p:nvSpPr>
          <p:spPr>
            <a:xfrm>
              <a:off x="6662928" y="2802635"/>
              <a:ext cx="676910" cy="591820"/>
            </a:xfrm>
            <a:custGeom>
              <a:avLst/>
              <a:gdLst/>
              <a:ahLst/>
              <a:cxnLst/>
              <a:rect l="l" t="t" r="r" b="b"/>
              <a:pathLst>
                <a:path w="676909" h="591820">
                  <a:moveTo>
                    <a:pt x="676655" y="0"/>
                  </a:moveTo>
                  <a:lnTo>
                    <a:pt x="0" y="0"/>
                  </a:lnTo>
                  <a:lnTo>
                    <a:pt x="0" y="591312"/>
                  </a:lnTo>
                  <a:lnTo>
                    <a:pt x="676655" y="591312"/>
                  </a:lnTo>
                  <a:lnTo>
                    <a:pt x="676655" y="0"/>
                  </a:lnTo>
                  <a:close/>
                </a:path>
              </a:pathLst>
            </a:custGeom>
            <a:solidFill>
              <a:srgbClr val="B1B1B1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6743700" y="2817876"/>
              <a:ext cx="521334" cy="542925"/>
            </a:xfrm>
            <a:custGeom>
              <a:avLst/>
              <a:gdLst/>
              <a:ahLst/>
              <a:cxnLst/>
              <a:rect l="l" t="t" r="r" b="b"/>
              <a:pathLst>
                <a:path w="521334" h="542925">
                  <a:moveTo>
                    <a:pt x="426720" y="475488"/>
                  </a:moveTo>
                  <a:lnTo>
                    <a:pt x="426720" y="530351"/>
                  </a:lnTo>
                </a:path>
                <a:path w="521334" h="542925">
                  <a:moveTo>
                    <a:pt x="426720" y="12191"/>
                  </a:moveTo>
                  <a:lnTo>
                    <a:pt x="426720" y="106679"/>
                  </a:lnTo>
                </a:path>
                <a:path w="521334" h="542925">
                  <a:moveTo>
                    <a:pt x="0" y="475488"/>
                  </a:moveTo>
                  <a:lnTo>
                    <a:pt x="0" y="527303"/>
                  </a:lnTo>
                </a:path>
                <a:path w="521334" h="542925">
                  <a:moveTo>
                    <a:pt x="0" y="9144"/>
                  </a:moveTo>
                  <a:lnTo>
                    <a:pt x="0" y="106679"/>
                  </a:lnTo>
                </a:path>
                <a:path w="521334" h="542925">
                  <a:moveTo>
                    <a:pt x="121920" y="475488"/>
                  </a:moveTo>
                  <a:lnTo>
                    <a:pt x="121920" y="542544"/>
                  </a:lnTo>
                </a:path>
                <a:path w="521334" h="542925">
                  <a:moveTo>
                    <a:pt x="121920" y="24384"/>
                  </a:moveTo>
                  <a:lnTo>
                    <a:pt x="121920" y="106679"/>
                  </a:lnTo>
                </a:path>
                <a:path w="521334" h="542925">
                  <a:moveTo>
                    <a:pt x="230124" y="475488"/>
                  </a:moveTo>
                  <a:lnTo>
                    <a:pt x="230124" y="539496"/>
                  </a:lnTo>
                </a:path>
                <a:path w="521334" h="542925">
                  <a:moveTo>
                    <a:pt x="230124" y="21336"/>
                  </a:moveTo>
                  <a:lnTo>
                    <a:pt x="230124" y="106679"/>
                  </a:lnTo>
                </a:path>
                <a:path w="521334" h="542925">
                  <a:moveTo>
                    <a:pt x="323088" y="475488"/>
                  </a:moveTo>
                  <a:lnTo>
                    <a:pt x="323088" y="518160"/>
                  </a:lnTo>
                </a:path>
                <a:path w="521334" h="542925">
                  <a:moveTo>
                    <a:pt x="323088" y="0"/>
                  </a:moveTo>
                  <a:lnTo>
                    <a:pt x="323088" y="106679"/>
                  </a:lnTo>
                </a:path>
                <a:path w="521334" h="542925">
                  <a:moveTo>
                    <a:pt x="521207" y="475488"/>
                  </a:moveTo>
                  <a:lnTo>
                    <a:pt x="521207" y="527303"/>
                  </a:lnTo>
                </a:path>
                <a:path w="521334" h="542925">
                  <a:moveTo>
                    <a:pt x="521207" y="9144"/>
                  </a:moveTo>
                  <a:lnTo>
                    <a:pt x="521207" y="106679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5" name="object 45"/>
          <p:cNvSpPr txBox="1"/>
          <p:nvPr/>
        </p:nvSpPr>
        <p:spPr>
          <a:xfrm>
            <a:off x="6743700" y="2924555"/>
            <a:ext cx="521334" cy="36893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40005" rIns="0" bIns="0" rtlCol="0">
            <a:spAutoFit/>
          </a:bodyPr>
          <a:lstStyle/>
          <a:p>
            <a:pPr marL="1905">
              <a:lnSpc>
                <a:spcPct val="100000"/>
              </a:lnSpc>
              <a:spcBef>
                <a:spcPts val="315"/>
              </a:spcBef>
            </a:pPr>
            <a:r>
              <a:rPr sz="1800" b="1" spc="-5" dirty="0">
                <a:latin typeface="Arial"/>
                <a:cs typeface="Arial"/>
              </a:rPr>
              <a:t>M</a:t>
            </a:r>
            <a:r>
              <a:rPr sz="1800" b="1" spc="-60" dirty="0">
                <a:latin typeface="Arial"/>
                <a:cs typeface="Arial"/>
              </a:rPr>
              <a:t>A</a:t>
            </a:r>
            <a:r>
              <a:rPr sz="1800" b="1" spc="-5" dirty="0">
                <a:latin typeface="Arial"/>
                <a:cs typeface="Arial"/>
              </a:rPr>
              <a:t>C</a:t>
            </a:r>
            <a:endParaRPr sz="1800">
              <a:latin typeface="Arial"/>
              <a:cs typeface="Arial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6891528" y="2458973"/>
            <a:ext cx="114300" cy="323215"/>
          </a:xfrm>
          <a:custGeom>
            <a:avLst/>
            <a:gdLst/>
            <a:ahLst/>
            <a:cxnLst/>
            <a:rect l="l" t="t" r="r" b="b"/>
            <a:pathLst>
              <a:path w="114300" h="323214">
                <a:moveTo>
                  <a:pt x="76200" y="95250"/>
                </a:moveTo>
                <a:lnTo>
                  <a:pt x="38100" y="95250"/>
                </a:lnTo>
                <a:lnTo>
                  <a:pt x="38100" y="323088"/>
                </a:lnTo>
                <a:lnTo>
                  <a:pt x="76200" y="323088"/>
                </a:lnTo>
                <a:lnTo>
                  <a:pt x="76200" y="95250"/>
                </a:lnTo>
                <a:close/>
              </a:path>
              <a:path w="114300" h="323214">
                <a:moveTo>
                  <a:pt x="57150" y="0"/>
                </a:moveTo>
                <a:lnTo>
                  <a:pt x="0" y="114300"/>
                </a:lnTo>
                <a:lnTo>
                  <a:pt x="38100" y="114300"/>
                </a:lnTo>
                <a:lnTo>
                  <a:pt x="38100" y="95250"/>
                </a:lnTo>
                <a:lnTo>
                  <a:pt x="104775" y="95250"/>
                </a:lnTo>
                <a:lnTo>
                  <a:pt x="57150" y="0"/>
                </a:lnTo>
                <a:close/>
              </a:path>
              <a:path w="114300" h="323214">
                <a:moveTo>
                  <a:pt x="104775" y="95250"/>
                </a:moveTo>
                <a:lnTo>
                  <a:pt x="76200" y="95250"/>
                </a:lnTo>
                <a:lnTo>
                  <a:pt x="76200" y="114300"/>
                </a:lnTo>
                <a:lnTo>
                  <a:pt x="114300" y="114300"/>
                </a:lnTo>
                <a:lnTo>
                  <a:pt x="104775" y="952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 txBox="1"/>
          <p:nvPr/>
        </p:nvSpPr>
        <p:spPr>
          <a:xfrm>
            <a:off x="2618994" y="2159635"/>
            <a:ext cx="1477645" cy="9404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065" marR="5080" algn="ctr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MAC sent  together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with  message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M</a:t>
            </a:r>
            <a:endParaRPr sz="2000">
              <a:latin typeface="Arial"/>
              <a:cs typeface="Arial"/>
            </a:endParaRPr>
          </a:p>
        </p:txBody>
      </p:sp>
      <p:sp>
        <p:nvSpPr>
          <p:cNvPr id="49" name="object 49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0" name="object 50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1" name="object 51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</a:t>
            </a:fld>
            <a:endParaRPr dirty="0"/>
          </a:p>
        </p:txBody>
      </p:sp>
      <p:sp>
        <p:nvSpPr>
          <p:cNvPr id="48" name="object 48"/>
          <p:cNvSpPr txBox="1"/>
          <p:nvPr/>
        </p:nvSpPr>
        <p:spPr>
          <a:xfrm>
            <a:off x="2924555" y="1629155"/>
            <a:ext cx="530860" cy="36893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39370" rIns="0" bIns="0" rtlCol="0">
            <a:spAutoFit/>
          </a:bodyPr>
          <a:lstStyle/>
          <a:p>
            <a:pPr marL="3810">
              <a:lnSpc>
                <a:spcPct val="100000"/>
              </a:lnSpc>
              <a:spcBef>
                <a:spcPts val="310"/>
              </a:spcBef>
            </a:pPr>
            <a:r>
              <a:rPr sz="1800" b="1" spc="-5" dirty="0">
                <a:latin typeface="Arial"/>
                <a:cs typeface="Arial"/>
              </a:rPr>
              <a:t>M</a:t>
            </a:r>
            <a:r>
              <a:rPr sz="1800" b="1" spc="-60" dirty="0">
                <a:latin typeface="Arial"/>
                <a:cs typeface="Arial"/>
              </a:rPr>
              <a:t>A</a:t>
            </a:r>
            <a:r>
              <a:rPr sz="1800" b="1" spc="-5" dirty="0">
                <a:latin typeface="Arial"/>
                <a:cs typeface="Arial"/>
              </a:rPr>
              <a:t>C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76219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Difference between </a:t>
            </a:r>
            <a:r>
              <a:rPr dirty="0"/>
              <a:t>MACs &amp; </a:t>
            </a:r>
            <a:r>
              <a:rPr spc="-5" dirty="0"/>
              <a:t>Dig.</a:t>
            </a:r>
            <a:r>
              <a:rPr spc="-10" dirty="0"/>
              <a:t> </a:t>
            </a:r>
            <a:r>
              <a:rPr dirty="0"/>
              <a:t>Sig.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07311" y="1348486"/>
            <a:ext cx="6437630" cy="1296670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353695" marR="240029" indent="-341630">
              <a:lnSpc>
                <a:spcPts val="3020"/>
              </a:lnSpc>
              <a:spcBef>
                <a:spcPts val="48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10" dirty="0">
                <a:latin typeface="Arial"/>
                <a:cs typeface="Arial"/>
              </a:rPr>
              <a:t>MACs </a:t>
            </a:r>
            <a:r>
              <a:rPr sz="2800" spc="-5" dirty="0">
                <a:latin typeface="Arial"/>
                <a:cs typeface="Arial"/>
              </a:rPr>
              <a:t>and </a:t>
            </a:r>
            <a:r>
              <a:rPr sz="2800" dirty="0">
                <a:latin typeface="Arial"/>
                <a:cs typeface="Arial"/>
              </a:rPr>
              <a:t>digital signatures are both  authentication </a:t>
            </a:r>
            <a:r>
              <a:rPr sz="2800" spc="-5" dirty="0">
                <a:latin typeface="Arial"/>
                <a:cs typeface="Arial"/>
              </a:rPr>
              <a:t>mechanisms.</a:t>
            </a:r>
            <a:endParaRPr sz="28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22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MAC: the </a:t>
            </a:r>
            <a:r>
              <a:rPr sz="2800" dirty="0">
                <a:latin typeface="Arial"/>
                <a:cs typeface="Arial"/>
              </a:rPr>
              <a:t>verifier </a:t>
            </a:r>
            <a:r>
              <a:rPr sz="2800" spc="-5" dirty="0">
                <a:latin typeface="Arial"/>
                <a:cs typeface="Arial"/>
              </a:rPr>
              <a:t>needs the </a:t>
            </a:r>
            <a:r>
              <a:rPr sz="2800" dirty="0">
                <a:latin typeface="Arial"/>
                <a:cs typeface="Arial"/>
              </a:rPr>
              <a:t>secret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that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07311" y="2577211"/>
            <a:ext cx="7054850" cy="3562985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353695" marR="8255">
              <a:lnSpc>
                <a:spcPct val="90000"/>
              </a:lnSpc>
              <a:spcBef>
                <a:spcPts val="430"/>
              </a:spcBef>
            </a:pPr>
            <a:r>
              <a:rPr sz="2800" spc="-5" dirty="0">
                <a:latin typeface="Arial"/>
                <a:cs typeface="Arial"/>
              </a:rPr>
              <a:t>was </a:t>
            </a:r>
            <a:r>
              <a:rPr sz="2800" dirty="0">
                <a:latin typeface="Arial"/>
                <a:cs typeface="Arial"/>
              </a:rPr>
              <a:t>used </a:t>
            </a:r>
            <a:r>
              <a:rPr sz="2800" spc="-5" dirty="0">
                <a:latin typeface="Arial"/>
                <a:cs typeface="Arial"/>
              </a:rPr>
              <a:t>to compute the MAC; </a:t>
            </a:r>
            <a:r>
              <a:rPr sz="2800" dirty="0">
                <a:latin typeface="Arial"/>
                <a:cs typeface="Arial"/>
              </a:rPr>
              <a:t>thus </a:t>
            </a:r>
            <a:r>
              <a:rPr sz="2800" spc="-5" dirty="0">
                <a:latin typeface="Arial"/>
                <a:cs typeface="Arial"/>
              </a:rPr>
              <a:t>a  MAC is </a:t>
            </a:r>
            <a:r>
              <a:rPr sz="2800" dirty="0">
                <a:latin typeface="Arial"/>
                <a:cs typeface="Arial"/>
              </a:rPr>
              <a:t>unsuitable as </a:t>
            </a:r>
            <a:r>
              <a:rPr sz="2800" spc="-5" dirty="0">
                <a:latin typeface="Arial"/>
                <a:cs typeface="Arial"/>
              </a:rPr>
              <a:t>evidence with a third  </a:t>
            </a:r>
            <a:r>
              <a:rPr sz="2800" dirty="0">
                <a:latin typeface="Arial"/>
                <a:cs typeface="Arial"/>
              </a:rPr>
              <a:t>party.</a:t>
            </a:r>
            <a:endParaRPr sz="2800">
              <a:latin typeface="Arial"/>
              <a:cs typeface="Arial"/>
            </a:endParaRPr>
          </a:p>
          <a:p>
            <a:pPr marL="754380" indent="-285115">
              <a:lnSpc>
                <a:spcPct val="100000"/>
              </a:lnSpc>
              <a:spcBef>
                <a:spcPts val="220"/>
              </a:spcBef>
              <a:buChar char="–"/>
              <a:tabLst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third party does </a:t>
            </a:r>
            <a:r>
              <a:rPr sz="2400" dirty="0">
                <a:latin typeface="Arial"/>
                <a:cs typeface="Arial"/>
              </a:rPr>
              <a:t>not </a:t>
            </a:r>
            <a:r>
              <a:rPr sz="2400" spc="-5" dirty="0">
                <a:latin typeface="Arial"/>
                <a:cs typeface="Arial"/>
              </a:rPr>
              <a:t>have </a:t>
            </a:r>
            <a:r>
              <a:rPr sz="2400" dirty="0">
                <a:latin typeface="Arial"/>
                <a:cs typeface="Arial"/>
              </a:rPr>
              <a:t>the</a:t>
            </a:r>
            <a:r>
              <a:rPr sz="2400" spc="-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secret.</a:t>
            </a:r>
            <a:endParaRPr sz="2400">
              <a:latin typeface="Arial"/>
              <a:cs typeface="Arial"/>
            </a:endParaRPr>
          </a:p>
          <a:p>
            <a:pPr marL="754380" marR="53975" indent="-285115">
              <a:lnSpc>
                <a:spcPts val="2590"/>
              </a:lnSpc>
              <a:spcBef>
                <a:spcPts val="545"/>
              </a:spcBef>
              <a:buChar char="–"/>
              <a:tabLst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third party cannot distinguish between </a:t>
            </a:r>
            <a:r>
              <a:rPr sz="2400" dirty="0">
                <a:latin typeface="Arial"/>
                <a:cs typeface="Arial"/>
              </a:rPr>
              <a:t>the  </a:t>
            </a:r>
            <a:r>
              <a:rPr sz="2400" spc="-5" dirty="0">
                <a:latin typeface="Arial"/>
                <a:cs typeface="Arial"/>
              </a:rPr>
              <a:t>parties knowing </a:t>
            </a:r>
            <a:r>
              <a:rPr sz="2400" dirty="0">
                <a:latin typeface="Arial"/>
                <a:cs typeface="Arial"/>
              </a:rPr>
              <a:t>the</a:t>
            </a:r>
            <a:r>
              <a:rPr sz="2400" spc="4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secret.</a:t>
            </a:r>
            <a:endParaRPr sz="2400">
              <a:latin typeface="Arial"/>
              <a:cs typeface="Arial"/>
            </a:endParaRPr>
          </a:p>
          <a:p>
            <a:pPr marL="353695" marR="5080" indent="-341630">
              <a:lnSpc>
                <a:spcPts val="3020"/>
              </a:lnSpc>
              <a:spcBef>
                <a:spcPts val="6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Digital </a:t>
            </a:r>
            <a:r>
              <a:rPr sz="2800" dirty="0">
                <a:latin typeface="Arial"/>
                <a:cs typeface="Arial"/>
              </a:rPr>
              <a:t>signatures </a:t>
            </a:r>
            <a:r>
              <a:rPr sz="2800" spc="-5" dirty="0">
                <a:latin typeface="Arial"/>
                <a:cs typeface="Arial"/>
              </a:rPr>
              <a:t>can be </a:t>
            </a:r>
            <a:r>
              <a:rPr sz="2800" dirty="0">
                <a:latin typeface="Arial"/>
                <a:cs typeface="Arial"/>
              </a:rPr>
              <a:t>validated by </a:t>
            </a:r>
            <a:r>
              <a:rPr sz="2800" spc="-5" dirty="0">
                <a:latin typeface="Arial"/>
                <a:cs typeface="Arial"/>
              </a:rPr>
              <a:t>third  </a:t>
            </a:r>
            <a:r>
              <a:rPr sz="2800" dirty="0">
                <a:latin typeface="Arial"/>
                <a:cs typeface="Arial"/>
              </a:rPr>
              <a:t>parties, </a:t>
            </a:r>
            <a:r>
              <a:rPr sz="2800" spc="-5" dirty="0">
                <a:latin typeface="Arial"/>
                <a:cs typeface="Arial"/>
              </a:rPr>
              <a:t>and can in theory </a:t>
            </a:r>
            <a:r>
              <a:rPr sz="2800" dirty="0">
                <a:latin typeface="Arial"/>
                <a:cs typeface="Arial"/>
              </a:rPr>
              <a:t>thereby support  </a:t>
            </a:r>
            <a:r>
              <a:rPr sz="2800" spc="-5" dirty="0">
                <a:latin typeface="Arial"/>
                <a:cs typeface="Arial"/>
              </a:rPr>
              <a:t>both </a:t>
            </a:r>
            <a:r>
              <a:rPr sz="2800" dirty="0">
                <a:latin typeface="Arial"/>
                <a:cs typeface="Arial"/>
              </a:rPr>
              <a:t>non-repudiation </a:t>
            </a:r>
            <a:r>
              <a:rPr sz="2800" spc="-5" dirty="0">
                <a:latin typeface="Arial"/>
                <a:cs typeface="Arial"/>
              </a:rPr>
              <a:t>and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authentication.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6615" y="1845564"/>
            <a:ext cx="1453896" cy="1453896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44067" y="2603449"/>
            <a:ext cx="2235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Arial"/>
                <a:cs typeface="Arial"/>
              </a:rPr>
              <a:t>?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5175" y="4221479"/>
            <a:ext cx="1453896" cy="1453896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921816" y="4395342"/>
            <a:ext cx="4114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latin typeface="Wingdings"/>
                <a:cs typeface="Wingdings"/>
              </a:rPr>
              <a:t></a:t>
            </a:r>
            <a:endParaRPr sz="3600">
              <a:latin typeface="Wingdings"/>
              <a:cs typeface="Wingding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11" name="object 11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30</a:t>
            </a:fld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305361"/>
            <a:ext cx="7347584" cy="960755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09"/>
              </a:spcBef>
            </a:pPr>
            <a:r>
              <a:rPr spc="-5" dirty="0"/>
              <a:t>Key length</a:t>
            </a:r>
            <a:r>
              <a:rPr spc="-10" dirty="0"/>
              <a:t> </a:t>
            </a:r>
            <a:r>
              <a:rPr dirty="0"/>
              <a:t>comparison:</a:t>
            </a:r>
          </a:p>
          <a:p>
            <a:pPr marL="96520">
              <a:lnSpc>
                <a:spcPct val="100000"/>
              </a:lnSpc>
              <a:spcBef>
                <a:spcPts val="229"/>
              </a:spcBef>
            </a:pPr>
            <a:r>
              <a:rPr sz="2000" dirty="0"/>
              <a:t>Symmetric and Asymmetric ciphers offering comparable</a:t>
            </a:r>
            <a:r>
              <a:rPr sz="2000" spc="-155" dirty="0"/>
              <a:t> </a:t>
            </a:r>
            <a:r>
              <a:rPr sz="2000" dirty="0"/>
              <a:t>security</a:t>
            </a:r>
            <a:endParaRPr sz="20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31</a:t>
            </a:fld>
            <a:endParaRPr sz="1400">
              <a:latin typeface="Arial"/>
              <a:cs typeface="Arial"/>
            </a:endParaRP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442912" y="1585912"/>
          <a:ext cx="8227695" cy="27351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1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9209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2400" b="1" spc="-5" dirty="0">
                          <a:latin typeface="Arial"/>
                          <a:cs typeface="Arial"/>
                        </a:rPr>
                        <a:t>AES Key</a:t>
                      </a:r>
                      <a:r>
                        <a:rPr sz="2400" b="1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b="1" dirty="0">
                          <a:latin typeface="Arial"/>
                          <a:cs typeface="Arial"/>
                        </a:rPr>
                        <a:t>Size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2400" b="1" spc="-5" dirty="0">
                          <a:latin typeface="Arial"/>
                          <a:cs typeface="Arial"/>
                        </a:rPr>
                        <a:t>RSA Key</a:t>
                      </a:r>
                      <a:r>
                        <a:rPr sz="2400" b="1" spc="-8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b="1" dirty="0">
                          <a:latin typeface="Arial"/>
                          <a:cs typeface="Arial"/>
                        </a:rPr>
                        <a:t>Size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0" marR="93345" indent="-962025">
                        <a:lnSpc>
                          <a:spcPts val="2680"/>
                        </a:lnSpc>
                        <a:spcBef>
                          <a:spcPts val="355"/>
                        </a:spcBef>
                      </a:pPr>
                      <a:r>
                        <a:rPr sz="2400" b="1" dirty="0">
                          <a:latin typeface="Arial"/>
                          <a:cs typeface="Arial"/>
                        </a:rPr>
                        <a:t>Elliptic </a:t>
                      </a:r>
                      <a:r>
                        <a:rPr sz="2400" b="1" spc="-5" dirty="0">
                          <a:latin typeface="Arial"/>
                          <a:cs typeface="Arial"/>
                        </a:rPr>
                        <a:t>curve</a:t>
                      </a:r>
                      <a:r>
                        <a:rPr sz="2400" b="1" spc="-1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b="1" spc="-5" dirty="0">
                          <a:latin typeface="Arial"/>
                          <a:cs typeface="Arial"/>
                        </a:rPr>
                        <a:t>Key  </a:t>
                      </a:r>
                      <a:r>
                        <a:rPr sz="2400" b="1" dirty="0">
                          <a:latin typeface="Arial"/>
                          <a:cs typeface="Arial"/>
                        </a:rPr>
                        <a:t>Size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4508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3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dirty="0">
                          <a:latin typeface="Arial"/>
                          <a:cs typeface="Arial"/>
                        </a:rPr>
                        <a:t>-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spc="-10" dirty="0">
                          <a:latin typeface="Arial"/>
                          <a:cs typeface="Arial"/>
                        </a:rPr>
                        <a:t>1024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spc="-5" dirty="0">
                          <a:latin typeface="Arial"/>
                          <a:cs typeface="Arial"/>
                        </a:rPr>
                        <a:t>163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spc="-10" dirty="0">
                          <a:latin typeface="Arial"/>
                          <a:cs typeface="Arial"/>
                        </a:rPr>
                        <a:t>128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spc="-10" dirty="0">
                          <a:latin typeface="Arial"/>
                          <a:cs typeface="Arial"/>
                        </a:rPr>
                        <a:t>3072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spc="-5" dirty="0">
                          <a:latin typeface="Arial"/>
                          <a:cs typeface="Arial"/>
                        </a:rPr>
                        <a:t>256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spc="-10" dirty="0">
                          <a:latin typeface="Arial"/>
                          <a:cs typeface="Arial"/>
                        </a:rPr>
                        <a:t>192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spc="-10" dirty="0">
                          <a:latin typeface="Arial"/>
                          <a:cs typeface="Arial"/>
                        </a:rPr>
                        <a:t>7680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spc="-5" dirty="0">
                          <a:latin typeface="Arial"/>
                          <a:cs typeface="Arial"/>
                        </a:rPr>
                        <a:t>384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317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spc="-10" dirty="0">
                          <a:latin typeface="Arial"/>
                          <a:cs typeface="Arial"/>
                        </a:rPr>
                        <a:t>256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spc="-10" dirty="0">
                          <a:latin typeface="Arial"/>
                          <a:cs typeface="Arial"/>
                        </a:rPr>
                        <a:t>15360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2400" spc="-5" dirty="0">
                          <a:latin typeface="Arial"/>
                          <a:cs typeface="Arial"/>
                        </a:rPr>
                        <a:t>512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5391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Another look </a:t>
            </a:r>
            <a:r>
              <a:rPr dirty="0"/>
              <a:t>at key</a:t>
            </a:r>
            <a:r>
              <a:rPr spc="-25" dirty="0"/>
              <a:t> </a:t>
            </a:r>
            <a:r>
              <a:rPr spc="-5" dirty="0"/>
              <a:t>lengths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648043" y="1557527"/>
            <a:ext cx="8276590" cy="4514215"/>
            <a:chOff x="648043" y="1557527"/>
            <a:chExt cx="8276590" cy="451421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8043" y="1557527"/>
              <a:ext cx="8276500" cy="323850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564636" y="4796027"/>
              <a:ext cx="1915667" cy="1275588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32</a:t>
            </a:fld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4020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The </a:t>
            </a:r>
            <a:r>
              <a:rPr dirty="0"/>
              <a:t>eavesdropper strikes</a:t>
            </a:r>
            <a:r>
              <a:rPr spc="-105" dirty="0"/>
              <a:t> </a:t>
            </a:r>
            <a:r>
              <a:rPr dirty="0"/>
              <a:t>back!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06324" y="1412747"/>
            <a:ext cx="8406765" cy="4404360"/>
            <a:chOff x="306324" y="1412747"/>
            <a:chExt cx="8406765" cy="440436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18147" y="3636263"/>
              <a:ext cx="2194559" cy="18486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7868" y="1620315"/>
              <a:ext cx="5903976" cy="4037261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06324" y="1412747"/>
              <a:ext cx="6205728" cy="4404360"/>
            </a:xfrm>
            <a:prstGeom prst="rect">
              <a:avLst/>
            </a:prstGeom>
          </p:spPr>
        </p:pic>
      </p:grp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733031" y="1362389"/>
            <a:ext cx="2231788" cy="1606362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10" name="object 10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33</a:t>
            </a:fld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42691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Quantum</a:t>
            </a:r>
            <a:r>
              <a:rPr spc="-25" dirty="0"/>
              <a:t> </a:t>
            </a:r>
            <a:r>
              <a:rPr spc="-5" dirty="0"/>
              <a:t>Computers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00" y="1473453"/>
            <a:ext cx="8216265" cy="46418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3695" indent="-341630">
              <a:lnSpc>
                <a:spcPts val="3000"/>
              </a:lnSpc>
              <a:spcBef>
                <a:spcPts val="105"/>
              </a:spcBef>
              <a:buChar char="•"/>
              <a:tabLst>
                <a:tab pos="353695" algn="l"/>
                <a:tab pos="354330" algn="l"/>
              </a:tabLst>
            </a:pPr>
            <a:r>
              <a:rPr sz="2600" dirty="0">
                <a:latin typeface="Arial"/>
                <a:cs typeface="Arial"/>
              </a:rPr>
              <a:t>Proposed by Richard Feynman</a:t>
            </a:r>
            <a:r>
              <a:rPr sz="2600" spc="-75" dirty="0">
                <a:latin typeface="Arial"/>
                <a:cs typeface="Arial"/>
              </a:rPr>
              <a:t> </a:t>
            </a:r>
            <a:r>
              <a:rPr sz="2600" dirty="0" smtClean="0">
                <a:latin typeface="Arial"/>
                <a:cs typeface="Arial"/>
              </a:rPr>
              <a:t>1982</a:t>
            </a:r>
            <a:r>
              <a:rPr lang="en-US" sz="2600" dirty="0" smtClean="0">
                <a:latin typeface="Arial"/>
                <a:cs typeface="Arial"/>
              </a:rPr>
              <a:t>.</a:t>
            </a:r>
            <a:endParaRPr sz="2600" dirty="0">
              <a:latin typeface="Arial"/>
              <a:cs typeface="Arial"/>
            </a:endParaRPr>
          </a:p>
          <a:p>
            <a:pPr marL="353695" marR="998855" indent="-341630">
              <a:lnSpc>
                <a:spcPct val="73100"/>
              </a:lnSpc>
              <a:spcBef>
                <a:spcPts val="715"/>
              </a:spcBef>
              <a:buChar char="•"/>
              <a:tabLst>
                <a:tab pos="353695" algn="l"/>
                <a:tab pos="354330" algn="l"/>
              </a:tabLst>
            </a:pPr>
            <a:r>
              <a:rPr sz="2600" dirty="0">
                <a:latin typeface="Arial"/>
                <a:cs typeface="Arial"/>
              </a:rPr>
              <a:t>Boosted by P. Schor’s algorithm for integer  factorization and discrete logarithm in</a:t>
            </a:r>
            <a:r>
              <a:rPr sz="2600" spc="-60" dirty="0">
                <a:latin typeface="Arial"/>
                <a:cs typeface="Arial"/>
              </a:rPr>
              <a:t> </a:t>
            </a:r>
            <a:r>
              <a:rPr sz="2600" dirty="0">
                <a:latin typeface="Arial"/>
                <a:cs typeface="Arial"/>
              </a:rPr>
              <a:t>quantum  polynomial</a:t>
            </a:r>
            <a:r>
              <a:rPr sz="2600" spc="-35" dirty="0">
                <a:latin typeface="Arial"/>
                <a:cs typeface="Arial"/>
              </a:rPr>
              <a:t> </a:t>
            </a:r>
            <a:r>
              <a:rPr sz="2600" dirty="0" smtClean="0">
                <a:latin typeface="Arial"/>
                <a:cs typeface="Arial"/>
              </a:rPr>
              <a:t>time</a:t>
            </a:r>
            <a:r>
              <a:rPr lang="en-US" sz="2600" dirty="0" smtClean="0">
                <a:latin typeface="Arial"/>
                <a:cs typeface="Arial"/>
              </a:rPr>
              <a:t>.</a:t>
            </a:r>
            <a:endParaRPr sz="2600" dirty="0">
              <a:latin typeface="Arial"/>
              <a:cs typeface="Arial"/>
            </a:endParaRPr>
          </a:p>
          <a:p>
            <a:pPr marL="353695" indent="-341630">
              <a:lnSpc>
                <a:spcPts val="2755"/>
              </a:lnSpc>
              <a:buChar char="•"/>
              <a:tabLst>
                <a:tab pos="353695" algn="l"/>
                <a:tab pos="354330" algn="l"/>
              </a:tabLst>
            </a:pPr>
            <a:r>
              <a:rPr sz="2600" dirty="0">
                <a:latin typeface="Arial"/>
                <a:cs typeface="Arial"/>
              </a:rPr>
              <a:t>Operates on qubit – superposition of 0 and</a:t>
            </a:r>
            <a:r>
              <a:rPr sz="2600" spc="-20" dirty="0">
                <a:latin typeface="Arial"/>
                <a:cs typeface="Arial"/>
              </a:rPr>
              <a:t> </a:t>
            </a:r>
            <a:r>
              <a:rPr sz="2600" dirty="0" smtClean="0">
                <a:latin typeface="Arial"/>
                <a:cs typeface="Arial"/>
              </a:rPr>
              <a:t>1</a:t>
            </a:r>
            <a:r>
              <a:rPr lang="en-US" sz="2600" dirty="0" smtClean="0">
                <a:latin typeface="Arial"/>
                <a:cs typeface="Arial"/>
              </a:rPr>
              <a:t>.</a:t>
            </a:r>
            <a:endParaRPr sz="2600" dirty="0">
              <a:latin typeface="Arial"/>
              <a:cs typeface="Arial"/>
            </a:endParaRPr>
          </a:p>
          <a:p>
            <a:pPr marL="353695" marR="5080" indent="-341630">
              <a:lnSpc>
                <a:spcPct val="73100"/>
              </a:lnSpc>
              <a:spcBef>
                <a:spcPts val="715"/>
              </a:spcBef>
              <a:buChar char="•"/>
              <a:tabLst>
                <a:tab pos="353695" algn="l"/>
                <a:tab pos="354330" algn="l"/>
              </a:tabLst>
            </a:pPr>
            <a:r>
              <a:rPr sz="2600" dirty="0">
                <a:latin typeface="Arial"/>
                <a:cs typeface="Arial"/>
              </a:rPr>
              <a:t>IBM built a 7-bit quantum computer and could find</a:t>
            </a:r>
            <a:r>
              <a:rPr sz="2600" spc="-50" dirty="0">
                <a:latin typeface="Arial"/>
                <a:cs typeface="Arial"/>
              </a:rPr>
              <a:t> </a:t>
            </a:r>
            <a:r>
              <a:rPr sz="2600" dirty="0">
                <a:latin typeface="Arial"/>
                <a:cs typeface="Arial"/>
              </a:rPr>
              <a:t>the  factors of the integer 15 using NMR techniques in  </a:t>
            </a:r>
            <a:r>
              <a:rPr sz="2600" dirty="0" smtClean="0">
                <a:latin typeface="Arial"/>
                <a:cs typeface="Arial"/>
              </a:rPr>
              <a:t>2001</a:t>
            </a:r>
            <a:r>
              <a:rPr lang="en-US" sz="2600" dirty="0" smtClean="0">
                <a:latin typeface="Arial"/>
                <a:cs typeface="Arial"/>
              </a:rPr>
              <a:t>.</a:t>
            </a:r>
            <a:endParaRPr sz="2600" dirty="0">
              <a:latin typeface="Arial"/>
              <a:cs typeface="Arial"/>
            </a:endParaRPr>
          </a:p>
          <a:p>
            <a:pPr marL="353695" indent="-341630">
              <a:lnSpc>
                <a:spcPts val="2760"/>
              </a:lnSpc>
              <a:buChar char="•"/>
              <a:tabLst>
                <a:tab pos="353695" algn="l"/>
                <a:tab pos="354330" algn="l"/>
              </a:tabLst>
            </a:pPr>
            <a:r>
              <a:rPr sz="2600" dirty="0">
                <a:latin typeface="Arial"/>
                <a:cs typeface="Arial"/>
              </a:rPr>
              <a:t>NMR does not</a:t>
            </a:r>
            <a:r>
              <a:rPr sz="2600" spc="-40" dirty="0">
                <a:latin typeface="Arial"/>
                <a:cs typeface="Arial"/>
              </a:rPr>
              <a:t> </a:t>
            </a:r>
            <a:r>
              <a:rPr sz="2600" dirty="0" smtClean="0">
                <a:latin typeface="Arial"/>
                <a:cs typeface="Arial"/>
              </a:rPr>
              <a:t>scale</a:t>
            </a:r>
            <a:r>
              <a:rPr lang="en-US" sz="2600" dirty="0" smtClean="0">
                <a:latin typeface="Arial"/>
                <a:cs typeface="Arial"/>
              </a:rPr>
              <a:t>.</a:t>
            </a:r>
            <a:endParaRPr sz="2600" dirty="0">
              <a:latin typeface="Arial"/>
              <a:cs typeface="Arial"/>
            </a:endParaRPr>
          </a:p>
          <a:p>
            <a:pPr marL="353695" marR="374015" indent="-341630">
              <a:lnSpc>
                <a:spcPct val="72900"/>
              </a:lnSpc>
              <a:spcBef>
                <a:spcPts val="725"/>
              </a:spcBef>
              <a:buChar char="•"/>
              <a:tabLst>
                <a:tab pos="353695" algn="l"/>
                <a:tab pos="354330" algn="l"/>
              </a:tabLst>
            </a:pPr>
            <a:r>
              <a:rPr sz="2600" dirty="0">
                <a:latin typeface="Arial"/>
                <a:cs typeface="Arial"/>
              </a:rPr>
              <a:t>Progress continues, but nobody knows if or when</a:t>
            </a:r>
            <a:r>
              <a:rPr sz="2600" spc="-55" dirty="0">
                <a:latin typeface="Arial"/>
                <a:cs typeface="Arial"/>
              </a:rPr>
              <a:t> </a:t>
            </a:r>
            <a:r>
              <a:rPr sz="2600" dirty="0">
                <a:latin typeface="Arial"/>
                <a:cs typeface="Arial"/>
              </a:rPr>
              <a:t>a  large scale quantum computer ever can be  </a:t>
            </a:r>
            <a:r>
              <a:rPr sz="2600" dirty="0" smtClean="0">
                <a:latin typeface="Arial"/>
                <a:cs typeface="Arial"/>
              </a:rPr>
              <a:t>constructed</a:t>
            </a:r>
            <a:r>
              <a:rPr lang="en-US" sz="2600" dirty="0" smtClean="0">
                <a:latin typeface="Arial"/>
                <a:cs typeface="Arial"/>
              </a:rPr>
              <a:t>.</a:t>
            </a:r>
            <a:endParaRPr sz="2600" dirty="0">
              <a:latin typeface="Arial"/>
              <a:cs typeface="Arial"/>
            </a:endParaRPr>
          </a:p>
          <a:p>
            <a:pPr marL="353695" marR="506730" indent="-341630">
              <a:lnSpc>
                <a:spcPct val="73100"/>
              </a:lnSpc>
              <a:spcBef>
                <a:spcPts val="600"/>
              </a:spcBef>
              <a:buChar char="•"/>
              <a:tabLst>
                <a:tab pos="353695" algn="l"/>
                <a:tab pos="354330" algn="l"/>
              </a:tabLst>
            </a:pPr>
            <a:r>
              <a:rPr sz="2600" dirty="0">
                <a:latin typeface="Arial"/>
                <a:cs typeface="Arial"/>
              </a:rPr>
              <a:t>QC will kill current public key techniques, but</a:t>
            </a:r>
            <a:r>
              <a:rPr sz="2600" spc="-85" dirty="0">
                <a:latin typeface="Arial"/>
                <a:cs typeface="Arial"/>
              </a:rPr>
              <a:t> </a:t>
            </a:r>
            <a:r>
              <a:rPr sz="2600" dirty="0">
                <a:latin typeface="Arial"/>
                <a:cs typeface="Arial"/>
              </a:rPr>
              <a:t>does  not mean an end to symmetric</a:t>
            </a:r>
            <a:r>
              <a:rPr sz="2600" spc="-50" dirty="0">
                <a:latin typeface="Arial"/>
                <a:cs typeface="Arial"/>
              </a:rPr>
              <a:t> </a:t>
            </a:r>
            <a:r>
              <a:rPr sz="2600" dirty="0" smtClean="0">
                <a:latin typeface="Arial"/>
                <a:cs typeface="Arial"/>
              </a:rPr>
              <a:t>crypto</a:t>
            </a:r>
            <a:r>
              <a:rPr lang="en-US" sz="2600" dirty="0" smtClean="0">
                <a:latin typeface="Arial"/>
                <a:cs typeface="Arial"/>
              </a:rPr>
              <a:t>.</a:t>
            </a:r>
            <a:endParaRPr sz="260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96200" y="228600"/>
            <a:ext cx="880872" cy="133807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7" name="object 7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34</a:t>
            </a:fld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4629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QC </a:t>
            </a:r>
            <a:r>
              <a:rPr spc="-5" dirty="0"/>
              <a:t>impact </a:t>
            </a:r>
            <a:r>
              <a:rPr dirty="0"/>
              <a:t>to</a:t>
            </a:r>
            <a:r>
              <a:rPr spc="-20" dirty="0"/>
              <a:t> </a:t>
            </a:r>
            <a:r>
              <a:rPr spc="-5" dirty="0"/>
              <a:t>cryptography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00" y="1510030"/>
            <a:ext cx="7586345" cy="46043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8905" indent="-116839">
              <a:lnSpc>
                <a:spcPct val="100000"/>
              </a:lnSpc>
              <a:spcBef>
                <a:spcPts val="105"/>
              </a:spcBef>
              <a:buSzPct val="96153"/>
              <a:buChar char="•"/>
              <a:tabLst>
                <a:tab pos="129539" algn="l"/>
              </a:tabLst>
            </a:pPr>
            <a:r>
              <a:rPr sz="2600" dirty="0">
                <a:latin typeface="Arial"/>
                <a:cs typeface="Arial"/>
              </a:rPr>
              <a:t>When will a quantum computer be</a:t>
            </a:r>
            <a:r>
              <a:rPr sz="2600" spc="-60" dirty="0">
                <a:latin typeface="Arial"/>
                <a:cs typeface="Arial"/>
              </a:rPr>
              <a:t> </a:t>
            </a:r>
            <a:r>
              <a:rPr sz="2600" dirty="0">
                <a:latin typeface="Arial"/>
                <a:cs typeface="Arial"/>
              </a:rPr>
              <a:t>built?</a:t>
            </a:r>
            <a:endParaRPr sz="2600">
              <a:latin typeface="Arial"/>
              <a:cs typeface="Arial"/>
            </a:endParaRPr>
          </a:p>
          <a:p>
            <a:pPr marL="429895">
              <a:lnSpc>
                <a:spcPts val="2420"/>
              </a:lnSpc>
              <a:spcBef>
                <a:spcPts val="60"/>
              </a:spcBef>
            </a:pPr>
            <a:r>
              <a:rPr sz="2200" spc="-5" dirty="0">
                <a:latin typeface="Arial"/>
                <a:cs typeface="Arial"/>
              </a:rPr>
              <a:t>–15 years, $1 </a:t>
            </a:r>
            <a:r>
              <a:rPr sz="2200" dirty="0">
                <a:latin typeface="Arial"/>
                <a:cs typeface="Arial"/>
              </a:rPr>
              <a:t>billion </a:t>
            </a:r>
            <a:r>
              <a:rPr sz="2200" spc="-5" dirty="0">
                <a:latin typeface="Arial"/>
                <a:cs typeface="Arial"/>
              </a:rPr>
              <a:t>USD, nuclear power plant</a:t>
            </a:r>
            <a:r>
              <a:rPr sz="2200" spc="7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(PQCrypto</a:t>
            </a:r>
            <a:endParaRPr sz="2200">
              <a:latin typeface="Arial"/>
              <a:cs typeface="Arial"/>
            </a:endParaRPr>
          </a:p>
          <a:p>
            <a:pPr marL="429895">
              <a:lnSpc>
                <a:spcPts val="2420"/>
              </a:lnSpc>
            </a:pPr>
            <a:r>
              <a:rPr sz="2200" spc="-5" dirty="0">
                <a:latin typeface="Arial"/>
                <a:cs typeface="Arial"/>
              </a:rPr>
              <a:t>2014, Matteo</a:t>
            </a:r>
            <a:r>
              <a:rPr sz="2200" spc="2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Mariantoni)</a:t>
            </a:r>
            <a:endParaRPr sz="2200">
              <a:latin typeface="Arial"/>
              <a:cs typeface="Arial"/>
            </a:endParaRPr>
          </a:p>
          <a:p>
            <a:pPr marL="128905" indent="-116839">
              <a:lnSpc>
                <a:spcPct val="100000"/>
              </a:lnSpc>
              <a:spcBef>
                <a:spcPts val="60"/>
              </a:spcBef>
              <a:buSzPct val="96153"/>
              <a:buChar char="•"/>
              <a:tabLst>
                <a:tab pos="129539" algn="l"/>
              </a:tabLst>
            </a:pPr>
            <a:r>
              <a:rPr sz="2600" dirty="0">
                <a:latin typeface="Arial"/>
                <a:cs typeface="Arial"/>
              </a:rPr>
              <a:t>Impact:</a:t>
            </a:r>
            <a:endParaRPr sz="2600">
              <a:latin typeface="Arial"/>
              <a:cs typeface="Arial"/>
            </a:endParaRPr>
          </a:p>
          <a:p>
            <a:pPr marL="429895">
              <a:lnSpc>
                <a:spcPct val="100000"/>
              </a:lnSpc>
              <a:spcBef>
                <a:spcPts val="60"/>
              </a:spcBef>
            </a:pPr>
            <a:r>
              <a:rPr sz="2200" spc="-5" dirty="0">
                <a:latin typeface="Arial"/>
                <a:cs typeface="Arial"/>
              </a:rPr>
              <a:t>–Public key crypto:</a:t>
            </a:r>
            <a:endParaRPr sz="2200">
              <a:latin typeface="Arial"/>
              <a:cs typeface="Arial"/>
            </a:endParaRPr>
          </a:p>
          <a:p>
            <a:pPr marL="934085" lvl="1" indent="-85090">
              <a:lnSpc>
                <a:spcPct val="100000"/>
              </a:lnSpc>
              <a:spcBef>
                <a:spcPts val="120"/>
              </a:spcBef>
              <a:buClr>
                <a:srgbClr val="000000"/>
              </a:buClr>
              <a:buSzPct val="94736"/>
              <a:buChar char="•"/>
              <a:tabLst>
                <a:tab pos="934719" algn="l"/>
              </a:tabLst>
            </a:pPr>
            <a:r>
              <a:rPr sz="1900" strike="sngStrike" spc="-5" dirty="0">
                <a:solidFill>
                  <a:srgbClr val="FF0000"/>
                </a:solidFill>
                <a:latin typeface="Arial"/>
                <a:cs typeface="Arial"/>
              </a:rPr>
              <a:t>RSA</a:t>
            </a:r>
            <a:endParaRPr sz="1900">
              <a:latin typeface="Arial"/>
              <a:cs typeface="Arial"/>
            </a:endParaRPr>
          </a:p>
          <a:p>
            <a:pPr marL="934085" lvl="1" indent="-85090">
              <a:lnSpc>
                <a:spcPct val="100000"/>
              </a:lnSpc>
              <a:spcBef>
                <a:spcPts val="110"/>
              </a:spcBef>
              <a:buClr>
                <a:srgbClr val="000000"/>
              </a:buClr>
              <a:buSzPct val="94736"/>
              <a:buChar char="•"/>
              <a:tabLst>
                <a:tab pos="934719" algn="l"/>
              </a:tabLst>
            </a:pPr>
            <a:r>
              <a:rPr sz="1900" strike="sngStrike" spc="-5" dirty="0">
                <a:solidFill>
                  <a:srgbClr val="FF0000"/>
                </a:solidFill>
                <a:latin typeface="Arial"/>
                <a:cs typeface="Arial"/>
              </a:rPr>
              <a:t>Elliptic Curve Cryptography</a:t>
            </a:r>
            <a:r>
              <a:rPr sz="1900" strike="sngStrike" spc="10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900" strike="sngStrike" spc="-5" dirty="0">
                <a:solidFill>
                  <a:srgbClr val="FF0000"/>
                </a:solidFill>
                <a:latin typeface="Arial"/>
                <a:cs typeface="Arial"/>
              </a:rPr>
              <a:t>(ECDSA)</a:t>
            </a:r>
            <a:endParaRPr sz="1900">
              <a:latin typeface="Arial"/>
              <a:cs typeface="Arial"/>
            </a:endParaRPr>
          </a:p>
          <a:p>
            <a:pPr marL="934085" lvl="1" indent="-85090">
              <a:lnSpc>
                <a:spcPct val="100000"/>
              </a:lnSpc>
              <a:spcBef>
                <a:spcPts val="120"/>
              </a:spcBef>
              <a:buClr>
                <a:srgbClr val="000000"/>
              </a:buClr>
              <a:buSzPct val="94736"/>
              <a:buChar char="•"/>
              <a:tabLst>
                <a:tab pos="934719" algn="l"/>
                <a:tab pos="3770629" algn="l"/>
              </a:tabLst>
            </a:pPr>
            <a:r>
              <a:rPr sz="1900" strike="sngStrike" spc="-5" dirty="0">
                <a:solidFill>
                  <a:srgbClr val="FF0000"/>
                </a:solidFill>
                <a:latin typeface="Arial"/>
                <a:cs typeface="Arial"/>
              </a:rPr>
              <a:t>Finite</a:t>
            </a:r>
            <a:r>
              <a:rPr sz="1900" strike="sngStrike" spc="5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900" strike="sngStrike" spc="-5" dirty="0">
                <a:solidFill>
                  <a:srgbClr val="FF0000"/>
                </a:solidFill>
                <a:latin typeface="Arial"/>
                <a:cs typeface="Arial"/>
              </a:rPr>
              <a:t>Field</a:t>
            </a:r>
            <a:r>
              <a:rPr sz="1900" strike="sngStrike" spc="5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900" strike="sngStrike" spc="-5" dirty="0">
                <a:solidFill>
                  <a:srgbClr val="FF0000"/>
                </a:solidFill>
                <a:latin typeface="Arial"/>
                <a:cs typeface="Arial"/>
              </a:rPr>
              <a:t>Cryptography	(DSA)</a:t>
            </a:r>
            <a:endParaRPr sz="1900">
              <a:latin typeface="Arial"/>
              <a:cs typeface="Arial"/>
            </a:endParaRPr>
          </a:p>
          <a:p>
            <a:pPr marL="934085" lvl="1" indent="-85090">
              <a:lnSpc>
                <a:spcPct val="100000"/>
              </a:lnSpc>
              <a:spcBef>
                <a:spcPts val="110"/>
              </a:spcBef>
              <a:buClr>
                <a:srgbClr val="000000"/>
              </a:buClr>
              <a:buSzPct val="94736"/>
              <a:buChar char="•"/>
              <a:tabLst>
                <a:tab pos="934719" algn="l"/>
              </a:tabLst>
            </a:pPr>
            <a:r>
              <a:rPr sz="1900" strike="sngStrike" spc="-5" dirty="0">
                <a:solidFill>
                  <a:srgbClr val="FF0000"/>
                </a:solidFill>
                <a:latin typeface="Arial"/>
                <a:cs typeface="Arial"/>
              </a:rPr>
              <a:t>Diffie-Hellman key</a:t>
            </a:r>
            <a:r>
              <a:rPr sz="1900" strike="sngStrike" spc="6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900" strike="sngStrike" spc="-5" dirty="0">
                <a:solidFill>
                  <a:srgbClr val="FF0000"/>
                </a:solidFill>
                <a:latin typeface="Arial"/>
                <a:cs typeface="Arial"/>
              </a:rPr>
              <a:t>exchange</a:t>
            </a:r>
            <a:endParaRPr sz="1900">
              <a:latin typeface="Arial"/>
              <a:cs typeface="Arial"/>
            </a:endParaRPr>
          </a:p>
          <a:p>
            <a:pPr marL="429895">
              <a:lnSpc>
                <a:spcPct val="100000"/>
              </a:lnSpc>
              <a:spcBef>
                <a:spcPts val="50"/>
              </a:spcBef>
            </a:pPr>
            <a:r>
              <a:rPr sz="2200" spc="-5" dirty="0">
                <a:latin typeface="Arial"/>
                <a:cs typeface="Arial"/>
              </a:rPr>
              <a:t>–Symmetric key</a:t>
            </a:r>
            <a:r>
              <a:rPr sz="2200" spc="4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crypto:</a:t>
            </a:r>
            <a:endParaRPr sz="2200">
              <a:latin typeface="Arial"/>
              <a:cs typeface="Arial"/>
            </a:endParaRPr>
          </a:p>
          <a:p>
            <a:pPr marL="934085" lvl="1" indent="-85090">
              <a:lnSpc>
                <a:spcPct val="100000"/>
              </a:lnSpc>
              <a:spcBef>
                <a:spcPts val="120"/>
              </a:spcBef>
              <a:buClr>
                <a:srgbClr val="000000"/>
              </a:buClr>
              <a:buSzPct val="94736"/>
              <a:buChar char="•"/>
              <a:tabLst>
                <a:tab pos="934719" algn="l"/>
                <a:tab pos="1614170" algn="l"/>
              </a:tabLst>
            </a:pPr>
            <a:r>
              <a:rPr sz="1900" spc="-10" dirty="0">
                <a:solidFill>
                  <a:srgbClr val="00CC00"/>
                </a:solidFill>
                <a:latin typeface="Arial"/>
                <a:cs typeface="Arial"/>
              </a:rPr>
              <a:t>AES	</a:t>
            </a:r>
            <a:r>
              <a:rPr sz="1900" spc="-5" dirty="0">
                <a:solidFill>
                  <a:srgbClr val="00CC00"/>
                </a:solidFill>
                <a:latin typeface="Arial"/>
                <a:cs typeface="Arial"/>
              </a:rPr>
              <a:t>Need larger</a:t>
            </a:r>
            <a:r>
              <a:rPr sz="1900" spc="50" dirty="0">
                <a:solidFill>
                  <a:srgbClr val="00CC00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00CC00"/>
                </a:solidFill>
                <a:latin typeface="Arial"/>
                <a:cs typeface="Arial"/>
              </a:rPr>
              <a:t>keys</a:t>
            </a:r>
            <a:endParaRPr sz="1900">
              <a:latin typeface="Arial"/>
              <a:cs typeface="Arial"/>
            </a:endParaRPr>
          </a:p>
          <a:p>
            <a:pPr marL="934085" lvl="1" indent="-85090">
              <a:lnSpc>
                <a:spcPct val="100000"/>
              </a:lnSpc>
              <a:spcBef>
                <a:spcPts val="110"/>
              </a:spcBef>
              <a:buClr>
                <a:srgbClr val="000000"/>
              </a:buClr>
              <a:buSzPct val="94736"/>
              <a:buChar char="•"/>
              <a:tabLst>
                <a:tab pos="934719" algn="l"/>
                <a:tab pos="2234565" algn="l"/>
              </a:tabLst>
            </a:pPr>
            <a:r>
              <a:rPr sz="1900" spc="-5" dirty="0">
                <a:solidFill>
                  <a:srgbClr val="00CC00"/>
                </a:solidFill>
                <a:latin typeface="Arial"/>
                <a:cs typeface="Arial"/>
              </a:rPr>
              <a:t>Triple</a:t>
            </a:r>
            <a:r>
              <a:rPr sz="1900" spc="50" dirty="0">
                <a:solidFill>
                  <a:srgbClr val="00CC00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00CC00"/>
                </a:solidFill>
                <a:latin typeface="Arial"/>
                <a:cs typeface="Arial"/>
              </a:rPr>
              <a:t>DES	Need larger</a:t>
            </a:r>
            <a:r>
              <a:rPr sz="1900" spc="55" dirty="0">
                <a:solidFill>
                  <a:srgbClr val="00CC00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00CC00"/>
                </a:solidFill>
                <a:latin typeface="Arial"/>
                <a:cs typeface="Arial"/>
              </a:rPr>
              <a:t>keys</a:t>
            </a:r>
            <a:endParaRPr sz="1900">
              <a:latin typeface="Arial"/>
              <a:cs typeface="Arial"/>
            </a:endParaRPr>
          </a:p>
          <a:p>
            <a:pPr marL="429895">
              <a:lnSpc>
                <a:spcPct val="100000"/>
              </a:lnSpc>
              <a:spcBef>
                <a:spcPts val="45"/>
              </a:spcBef>
            </a:pPr>
            <a:r>
              <a:rPr sz="2200" spc="-5" dirty="0">
                <a:latin typeface="Arial"/>
                <a:cs typeface="Arial"/>
              </a:rPr>
              <a:t>–Hash</a:t>
            </a:r>
            <a:r>
              <a:rPr sz="220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functions:</a:t>
            </a:r>
            <a:endParaRPr sz="2200">
              <a:latin typeface="Arial"/>
              <a:cs typeface="Arial"/>
            </a:endParaRPr>
          </a:p>
          <a:p>
            <a:pPr marL="934085" lvl="1" indent="-85090">
              <a:lnSpc>
                <a:spcPct val="100000"/>
              </a:lnSpc>
              <a:spcBef>
                <a:spcPts val="120"/>
              </a:spcBef>
              <a:buClr>
                <a:srgbClr val="000000"/>
              </a:buClr>
              <a:buSzPct val="94736"/>
              <a:buChar char="•"/>
              <a:tabLst>
                <a:tab pos="934719" algn="l"/>
              </a:tabLst>
            </a:pPr>
            <a:r>
              <a:rPr sz="1900" spc="-5" dirty="0">
                <a:solidFill>
                  <a:srgbClr val="00CC00"/>
                </a:solidFill>
                <a:latin typeface="Arial"/>
                <a:cs typeface="Arial"/>
              </a:rPr>
              <a:t>SHA-1, SHA-2 and SHA-3 Use longer</a:t>
            </a:r>
            <a:r>
              <a:rPr sz="1900" spc="114" dirty="0">
                <a:solidFill>
                  <a:srgbClr val="00CC00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00CC00"/>
                </a:solidFill>
                <a:latin typeface="Arial"/>
                <a:cs typeface="Arial"/>
              </a:rPr>
              <a:t>output</a:t>
            </a:r>
            <a:endParaRPr sz="19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24144" y="3095198"/>
            <a:ext cx="2802286" cy="2016297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7" name="object 7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35</a:t>
            </a:fld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800" y="127353"/>
            <a:ext cx="55880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Current world </a:t>
            </a:r>
            <a:r>
              <a:rPr spc="-5" dirty="0"/>
              <a:t>record </a:t>
            </a:r>
            <a:r>
              <a:rPr dirty="0"/>
              <a:t>of</a:t>
            </a:r>
            <a:r>
              <a:rPr spc="-90" dirty="0"/>
              <a:t> </a:t>
            </a:r>
            <a:r>
              <a:rPr dirty="0"/>
              <a:t>QF!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22148" y="1472183"/>
            <a:ext cx="8267700" cy="3988435"/>
            <a:chOff x="422148" y="1472183"/>
            <a:chExt cx="8267700" cy="39884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58573" y="1481327"/>
              <a:ext cx="8018714" cy="382681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426720" y="1476755"/>
              <a:ext cx="8258809" cy="3979545"/>
            </a:xfrm>
            <a:custGeom>
              <a:avLst/>
              <a:gdLst/>
              <a:ahLst/>
              <a:cxnLst/>
              <a:rect l="l" t="t" r="r" b="b"/>
              <a:pathLst>
                <a:path w="8258809" h="3979545">
                  <a:moveTo>
                    <a:pt x="0" y="3979164"/>
                  </a:moveTo>
                  <a:lnTo>
                    <a:pt x="8258556" y="3979164"/>
                  </a:lnTo>
                  <a:lnTo>
                    <a:pt x="8258556" y="0"/>
                  </a:lnTo>
                  <a:lnTo>
                    <a:pt x="0" y="0"/>
                  </a:lnTo>
                  <a:lnTo>
                    <a:pt x="0" y="3979164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36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9" name="Metin kutusu 8"/>
          <p:cNvSpPr txBox="1"/>
          <p:nvPr/>
        </p:nvSpPr>
        <p:spPr>
          <a:xfrm>
            <a:off x="66597" y="825436"/>
            <a:ext cx="86189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1" u="sng" dirty="0">
                <a:solidFill>
                  <a:srgbClr val="00B0F0"/>
                </a:solidFill>
                <a:latin typeface="Arial Black" panose="020B0A04020102020204" pitchFamily="34" charset="0"/>
              </a:rPr>
              <a:t>https://phys.org/news/2014-11-largest-factored-quantum-device.html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739203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Two </a:t>
            </a:r>
            <a:r>
              <a:rPr dirty="0"/>
              <a:t>variants of quantum </a:t>
            </a:r>
            <a:r>
              <a:rPr spc="-5" dirty="0"/>
              <a:t>safe</a:t>
            </a:r>
            <a:r>
              <a:rPr spc="-65" dirty="0"/>
              <a:t> </a:t>
            </a:r>
            <a:r>
              <a:rPr spc="-5" dirty="0"/>
              <a:t>crypto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8357361" y="6276669"/>
            <a:ext cx="276225" cy="24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">
              <a:lnSpc>
                <a:spcPts val="166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37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44500" y="1499895"/>
            <a:ext cx="8091170" cy="437832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75"/>
              </a:spcBef>
            </a:pPr>
            <a:r>
              <a:rPr sz="2800" b="1" spc="-5" dirty="0">
                <a:latin typeface="Arial"/>
                <a:cs typeface="Arial"/>
              </a:rPr>
              <a:t>Quantum</a:t>
            </a:r>
            <a:r>
              <a:rPr sz="2800" b="1" spc="20" dirty="0">
                <a:latin typeface="Arial"/>
                <a:cs typeface="Arial"/>
              </a:rPr>
              <a:t> </a:t>
            </a:r>
            <a:r>
              <a:rPr sz="2800" b="1" spc="-5" dirty="0">
                <a:latin typeface="Arial"/>
                <a:cs typeface="Arial"/>
              </a:rPr>
              <a:t>cryptography:</a:t>
            </a:r>
            <a:endParaRPr sz="2800">
              <a:latin typeface="Arial"/>
              <a:cs typeface="Arial"/>
            </a:endParaRPr>
          </a:p>
          <a:p>
            <a:pPr marL="12700" marR="880110">
              <a:lnSpc>
                <a:spcPts val="3120"/>
              </a:lnSpc>
              <a:spcBef>
                <a:spcPts val="680"/>
              </a:spcBef>
              <a:buSzPct val="96428"/>
              <a:buChar char="•"/>
              <a:tabLst>
                <a:tab pos="137795" algn="l"/>
              </a:tabLst>
            </a:pPr>
            <a:r>
              <a:rPr sz="2800" spc="-5" dirty="0">
                <a:latin typeface="Arial"/>
                <a:cs typeface="Arial"/>
              </a:rPr>
              <a:t>The use of </a:t>
            </a:r>
            <a:r>
              <a:rPr sz="2800" spc="-5" dirty="0">
                <a:solidFill>
                  <a:srgbClr val="FF0000"/>
                </a:solidFill>
                <a:latin typeface="Arial"/>
                <a:cs typeface="Arial"/>
              </a:rPr>
              <a:t>quantum mechanics </a:t>
            </a:r>
            <a:r>
              <a:rPr sz="2800" spc="-5" dirty="0">
                <a:latin typeface="Arial"/>
                <a:cs typeface="Arial"/>
              </a:rPr>
              <a:t>to guarantee  secure</a:t>
            </a:r>
            <a:r>
              <a:rPr sz="280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communication.</a:t>
            </a:r>
            <a:endParaRPr sz="2800">
              <a:latin typeface="Arial"/>
              <a:cs typeface="Arial"/>
            </a:endParaRPr>
          </a:p>
          <a:p>
            <a:pPr marL="12700" marR="5080">
              <a:lnSpc>
                <a:spcPct val="92900"/>
              </a:lnSpc>
              <a:spcBef>
                <a:spcPts val="545"/>
              </a:spcBef>
              <a:buSzPct val="96428"/>
              <a:buChar char="•"/>
              <a:tabLst>
                <a:tab pos="137795" algn="l"/>
              </a:tabLst>
            </a:pPr>
            <a:r>
              <a:rPr sz="2800" spc="-5" dirty="0">
                <a:latin typeface="Arial"/>
                <a:cs typeface="Arial"/>
              </a:rPr>
              <a:t>It enables two parties to </a:t>
            </a:r>
            <a:r>
              <a:rPr sz="2800" dirty="0">
                <a:solidFill>
                  <a:srgbClr val="FF0000"/>
                </a:solidFill>
                <a:latin typeface="Arial"/>
                <a:cs typeface="Arial"/>
              </a:rPr>
              <a:t>produce </a:t>
            </a:r>
            <a:r>
              <a:rPr sz="2800" spc="-5" dirty="0">
                <a:solidFill>
                  <a:srgbClr val="FF0000"/>
                </a:solidFill>
                <a:latin typeface="Arial"/>
                <a:cs typeface="Arial"/>
              </a:rPr>
              <a:t>a </a:t>
            </a:r>
            <a:r>
              <a:rPr sz="2800" dirty="0">
                <a:solidFill>
                  <a:srgbClr val="FF0000"/>
                </a:solidFill>
                <a:latin typeface="Arial"/>
                <a:cs typeface="Arial"/>
              </a:rPr>
              <a:t>shared random  secret </a:t>
            </a:r>
            <a:r>
              <a:rPr sz="2800" spc="-5" dirty="0">
                <a:solidFill>
                  <a:srgbClr val="FF0000"/>
                </a:solidFill>
                <a:latin typeface="Arial"/>
                <a:cs typeface="Arial"/>
              </a:rPr>
              <a:t>key </a:t>
            </a:r>
            <a:r>
              <a:rPr sz="2800" spc="-5" dirty="0">
                <a:latin typeface="Arial"/>
                <a:cs typeface="Arial"/>
              </a:rPr>
              <a:t>known </a:t>
            </a:r>
            <a:r>
              <a:rPr sz="2800" dirty="0">
                <a:latin typeface="Arial"/>
                <a:cs typeface="Arial"/>
              </a:rPr>
              <a:t>only to </a:t>
            </a:r>
            <a:r>
              <a:rPr sz="2800" spc="-5" dirty="0">
                <a:latin typeface="Arial"/>
                <a:cs typeface="Arial"/>
              </a:rPr>
              <a:t>them, which </a:t>
            </a:r>
            <a:r>
              <a:rPr sz="2800" dirty="0">
                <a:latin typeface="Arial"/>
                <a:cs typeface="Arial"/>
              </a:rPr>
              <a:t>can then be  </a:t>
            </a:r>
            <a:r>
              <a:rPr sz="2800" spc="-5" dirty="0">
                <a:latin typeface="Arial"/>
                <a:cs typeface="Arial"/>
              </a:rPr>
              <a:t>used to </a:t>
            </a:r>
            <a:r>
              <a:rPr sz="2800" dirty="0">
                <a:latin typeface="Arial"/>
                <a:cs typeface="Arial"/>
              </a:rPr>
              <a:t>encrypt </a:t>
            </a:r>
            <a:r>
              <a:rPr sz="2800" spc="-5" dirty="0">
                <a:latin typeface="Arial"/>
                <a:cs typeface="Arial"/>
              </a:rPr>
              <a:t>and </a:t>
            </a:r>
            <a:r>
              <a:rPr sz="2800" dirty="0">
                <a:latin typeface="Arial"/>
                <a:cs typeface="Arial"/>
              </a:rPr>
              <a:t>decrypt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messages.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70"/>
              </a:spcBef>
            </a:pPr>
            <a:r>
              <a:rPr sz="2800" b="1" spc="-5" dirty="0">
                <a:latin typeface="Arial"/>
                <a:cs typeface="Arial"/>
              </a:rPr>
              <a:t>Quantum </a:t>
            </a:r>
            <a:r>
              <a:rPr sz="2800" b="1" dirty="0">
                <a:latin typeface="Arial"/>
                <a:cs typeface="Arial"/>
              </a:rPr>
              <a:t>resistant</a:t>
            </a:r>
            <a:r>
              <a:rPr sz="2800" b="1" spc="20" dirty="0">
                <a:latin typeface="Arial"/>
                <a:cs typeface="Arial"/>
              </a:rPr>
              <a:t> </a:t>
            </a:r>
            <a:r>
              <a:rPr sz="2800" b="1" spc="-5" dirty="0">
                <a:latin typeface="Arial"/>
                <a:cs typeface="Arial"/>
              </a:rPr>
              <a:t>cryptography:</a:t>
            </a:r>
            <a:endParaRPr sz="2800">
              <a:latin typeface="Arial"/>
              <a:cs typeface="Arial"/>
            </a:endParaRPr>
          </a:p>
          <a:p>
            <a:pPr marL="12700" marR="367665">
              <a:lnSpc>
                <a:spcPct val="93100"/>
              </a:lnSpc>
              <a:spcBef>
                <a:spcPts val="595"/>
              </a:spcBef>
              <a:buSzPct val="96428"/>
              <a:buChar char="•"/>
              <a:tabLst>
                <a:tab pos="137795" algn="l"/>
              </a:tabLst>
            </a:pPr>
            <a:r>
              <a:rPr sz="2800" spc="-5" dirty="0">
                <a:latin typeface="Arial"/>
                <a:cs typeface="Arial"/>
              </a:rPr>
              <a:t>The use of </a:t>
            </a:r>
            <a:r>
              <a:rPr sz="2800" dirty="0">
                <a:latin typeface="Arial"/>
                <a:cs typeface="Arial"/>
              </a:rPr>
              <a:t>cryptographic </a:t>
            </a:r>
            <a:r>
              <a:rPr sz="2800" spc="-5" dirty="0">
                <a:latin typeface="Arial"/>
                <a:cs typeface="Arial"/>
              </a:rPr>
              <a:t>mechanisms based </a:t>
            </a:r>
            <a:r>
              <a:rPr sz="2800" dirty="0">
                <a:latin typeface="Arial"/>
                <a:cs typeface="Arial"/>
              </a:rPr>
              <a:t>on  </a:t>
            </a:r>
            <a:r>
              <a:rPr sz="2800" spc="-5" dirty="0">
                <a:latin typeface="Arial"/>
                <a:cs typeface="Arial"/>
              </a:rPr>
              <a:t>computationally </a:t>
            </a:r>
            <a:r>
              <a:rPr sz="2800" dirty="0">
                <a:latin typeface="Arial"/>
                <a:cs typeface="Arial"/>
              </a:rPr>
              <a:t>difficult </a:t>
            </a:r>
            <a:r>
              <a:rPr sz="2800" spc="-5" dirty="0">
                <a:solidFill>
                  <a:srgbClr val="FF0000"/>
                </a:solidFill>
                <a:latin typeface="Arial"/>
                <a:cs typeface="Arial"/>
              </a:rPr>
              <a:t>problems for which no  </a:t>
            </a:r>
            <a:r>
              <a:rPr sz="2800" dirty="0">
                <a:solidFill>
                  <a:srgbClr val="FF0000"/>
                </a:solidFill>
                <a:latin typeface="Arial"/>
                <a:cs typeface="Arial"/>
              </a:rPr>
              <a:t>efficient </a:t>
            </a:r>
            <a:r>
              <a:rPr sz="2800" spc="-5" dirty="0">
                <a:solidFill>
                  <a:srgbClr val="FF0000"/>
                </a:solidFill>
                <a:latin typeface="Arial"/>
                <a:cs typeface="Arial"/>
              </a:rPr>
              <a:t>quantum computing algorithm is</a:t>
            </a:r>
            <a:r>
              <a:rPr sz="2800" spc="7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spc="-5" dirty="0">
                <a:solidFill>
                  <a:srgbClr val="FF0000"/>
                </a:solidFill>
                <a:latin typeface="Arial"/>
                <a:cs typeface="Arial"/>
              </a:rPr>
              <a:t>known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8091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Quantum Resistant</a:t>
            </a:r>
            <a:r>
              <a:rPr spc="-30" dirty="0"/>
              <a:t> </a:t>
            </a:r>
            <a:r>
              <a:rPr dirty="0"/>
              <a:t>Cryptography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34720" y="6277584"/>
            <a:ext cx="84709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r>
              <a:rPr sz="1400" spc="-5" dirty="0">
                <a:latin typeface="Arial"/>
                <a:cs typeface="Arial"/>
              </a:rPr>
              <a:t>05-Feb-18</a:t>
            </a:r>
            <a:endParaRPr sz="1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62680" y="6277584"/>
            <a:ext cx="289306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r>
              <a:rPr sz="1400" spc="-5" dirty="0">
                <a:latin typeface="Arial"/>
                <a:cs typeface="Arial"/>
              </a:rPr>
              <a:t>Introduction </a:t>
            </a:r>
            <a:r>
              <a:rPr sz="1400" dirty="0">
                <a:latin typeface="Arial"/>
                <a:cs typeface="Arial"/>
              </a:rPr>
              <a:t>to </a:t>
            </a:r>
            <a:r>
              <a:rPr sz="1400" spc="-5" dirty="0">
                <a:latin typeface="Arial"/>
                <a:cs typeface="Arial"/>
              </a:rPr>
              <a:t>Cryptography </a:t>
            </a:r>
            <a:r>
              <a:rPr sz="1400" dirty="0">
                <a:latin typeface="Arial"/>
                <a:cs typeface="Arial"/>
              </a:rPr>
              <a:t>- Part</a:t>
            </a:r>
            <a:r>
              <a:rPr sz="1400" spc="-8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6</a:t>
            </a:r>
            <a:endParaRPr sz="1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58885" y="6277584"/>
            <a:ext cx="27432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38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44500" y="1499895"/>
            <a:ext cx="8183245" cy="3583940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475"/>
              </a:spcBef>
              <a:buClr>
                <a:srgbClr val="000000"/>
              </a:buClr>
              <a:buFont typeface="Wingdings"/>
              <a:buChar char=""/>
              <a:tabLst>
                <a:tab pos="354330" algn="l"/>
              </a:tabLst>
            </a:pPr>
            <a:r>
              <a:rPr sz="2800" spc="-5" dirty="0">
                <a:solidFill>
                  <a:srgbClr val="FF0000"/>
                </a:solidFill>
                <a:latin typeface="Arial"/>
                <a:cs typeface="Arial"/>
              </a:rPr>
              <a:t>Code Based Asymmetric</a:t>
            </a:r>
            <a:r>
              <a:rPr sz="2800" spc="3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spc="-5" dirty="0" smtClean="0">
                <a:solidFill>
                  <a:srgbClr val="FF0000"/>
                </a:solidFill>
                <a:latin typeface="Arial"/>
                <a:cs typeface="Arial"/>
              </a:rPr>
              <a:t>Algorithms</a:t>
            </a:r>
            <a:r>
              <a:rPr lang="en-US" sz="2800" spc="-5" dirty="0" smtClean="0">
                <a:solidFill>
                  <a:srgbClr val="FF0000"/>
                </a:solidFill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75"/>
              </a:spcBef>
              <a:buClr>
                <a:srgbClr val="000000"/>
              </a:buClr>
              <a:buFont typeface="Wingdings"/>
              <a:buChar char=""/>
              <a:tabLst>
                <a:tab pos="354330" algn="l"/>
              </a:tabLst>
            </a:pPr>
            <a:r>
              <a:rPr sz="2800" spc="-5" dirty="0">
                <a:solidFill>
                  <a:srgbClr val="FF0000"/>
                </a:solidFill>
                <a:latin typeface="Arial"/>
                <a:cs typeface="Arial"/>
              </a:rPr>
              <a:t>Lattice Based Asymmetric</a:t>
            </a:r>
            <a:r>
              <a:rPr sz="2800" spc="4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dirty="0" smtClean="0">
                <a:solidFill>
                  <a:srgbClr val="FF0000"/>
                </a:solidFill>
                <a:latin typeface="Arial"/>
                <a:cs typeface="Arial"/>
              </a:rPr>
              <a:t>Algorithms</a:t>
            </a:r>
            <a:r>
              <a:rPr lang="en-US" sz="2800" dirty="0" smtClean="0">
                <a:solidFill>
                  <a:srgbClr val="FF0000"/>
                </a:solidFill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marR="1334135" indent="-341630">
              <a:lnSpc>
                <a:spcPts val="3130"/>
              </a:lnSpc>
              <a:spcBef>
                <a:spcPts val="655"/>
              </a:spcBef>
              <a:buFont typeface="Wingdings"/>
              <a:buChar char=""/>
              <a:tabLst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Asymmetric Crypto based </a:t>
            </a:r>
            <a:r>
              <a:rPr sz="2800" dirty="0">
                <a:latin typeface="Arial"/>
                <a:cs typeface="Arial"/>
              </a:rPr>
              <a:t>on Multivariate  </a:t>
            </a:r>
            <a:r>
              <a:rPr sz="2800" spc="-5" dirty="0" smtClean="0">
                <a:latin typeface="Arial"/>
                <a:cs typeface="Arial"/>
              </a:rPr>
              <a:t>Polynomials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marR="5080" indent="-341630">
              <a:lnSpc>
                <a:spcPts val="3120"/>
              </a:lnSpc>
              <a:spcBef>
                <a:spcPts val="600"/>
              </a:spcBef>
              <a:buFont typeface="Wingdings"/>
              <a:buChar char=""/>
              <a:tabLst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Asymmetric Crypto </a:t>
            </a:r>
            <a:r>
              <a:rPr sz="2800" dirty="0">
                <a:latin typeface="Arial"/>
                <a:cs typeface="Arial"/>
              </a:rPr>
              <a:t>based </a:t>
            </a:r>
            <a:r>
              <a:rPr sz="2800" spc="-5" dirty="0">
                <a:latin typeface="Arial"/>
                <a:cs typeface="Arial"/>
              </a:rPr>
              <a:t>on </a:t>
            </a:r>
            <a:r>
              <a:rPr sz="2800" dirty="0">
                <a:latin typeface="Arial"/>
                <a:cs typeface="Arial"/>
              </a:rPr>
              <a:t>Cryptographic </a:t>
            </a:r>
            <a:r>
              <a:rPr sz="2800" spc="-5" dirty="0">
                <a:latin typeface="Arial"/>
                <a:cs typeface="Arial"/>
              </a:rPr>
              <a:t>Hash  </a:t>
            </a:r>
            <a:r>
              <a:rPr sz="2800" spc="-5" dirty="0" smtClean="0">
                <a:latin typeface="Arial"/>
                <a:cs typeface="Arial"/>
              </a:rPr>
              <a:t>Functions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marR="1230630" indent="-341630">
              <a:lnSpc>
                <a:spcPts val="3120"/>
              </a:lnSpc>
              <a:spcBef>
                <a:spcPts val="615"/>
              </a:spcBef>
              <a:buFont typeface="Wingdings"/>
              <a:buChar char=""/>
              <a:tabLst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Asymmetric Crypto based </a:t>
            </a:r>
            <a:r>
              <a:rPr sz="2800" dirty="0">
                <a:latin typeface="Arial"/>
                <a:cs typeface="Arial"/>
              </a:rPr>
              <a:t>on Isogenies </a:t>
            </a:r>
            <a:r>
              <a:rPr sz="2800" spc="-5" dirty="0">
                <a:latin typeface="Arial"/>
                <a:cs typeface="Arial"/>
              </a:rPr>
              <a:t>of  </a:t>
            </a:r>
            <a:r>
              <a:rPr sz="2800" dirty="0">
                <a:latin typeface="Arial"/>
                <a:cs typeface="Arial"/>
              </a:rPr>
              <a:t>(supersingular) </a:t>
            </a:r>
            <a:r>
              <a:rPr sz="2800" spc="-5" dirty="0">
                <a:latin typeface="Arial"/>
                <a:cs typeface="Arial"/>
              </a:rPr>
              <a:t>elliptic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dirty="0" smtClean="0">
                <a:latin typeface="Arial"/>
                <a:cs typeface="Arial"/>
              </a:rPr>
              <a:t>curves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70624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Brave </a:t>
            </a:r>
            <a:r>
              <a:rPr spc="-5" dirty="0"/>
              <a:t>new </a:t>
            </a:r>
            <a:r>
              <a:rPr dirty="0"/>
              <a:t>crypto</a:t>
            </a:r>
            <a:r>
              <a:rPr spc="-95" dirty="0"/>
              <a:t> </a:t>
            </a:r>
            <a:r>
              <a:rPr spc="-5" dirty="0"/>
              <a:t>world……………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9410" y="1949537"/>
            <a:ext cx="8441632" cy="3101339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9" name="object 9"/>
          <p:cNvSpPr txBox="1"/>
          <p:nvPr/>
        </p:nvSpPr>
        <p:spPr>
          <a:xfrm>
            <a:off x="8259826" y="6277584"/>
            <a:ext cx="37338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39</a:t>
            </a:fld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1371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HMAC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06400" y="1504912"/>
            <a:ext cx="6874509" cy="1349728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391795" indent="-341630">
              <a:lnSpc>
                <a:spcPct val="100000"/>
              </a:lnSpc>
              <a:spcBef>
                <a:spcPts val="525"/>
              </a:spcBef>
              <a:buChar char="•"/>
              <a:tabLst>
                <a:tab pos="391795" algn="l"/>
                <a:tab pos="392430" algn="l"/>
                <a:tab pos="1399540" algn="l"/>
              </a:tabLst>
            </a:pPr>
            <a:r>
              <a:rPr sz="2000" dirty="0">
                <a:latin typeface="Arial"/>
                <a:cs typeface="Arial"/>
              </a:rPr>
              <a:t>Define:	</a:t>
            </a:r>
            <a:r>
              <a:rPr sz="2000" i="1" dirty="0">
                <a:latin typeface="Arial"/>
                <a:cs typeface="Arial"/>
              </a:rPr>
              <a:t>ipad = </a:t>
            </a:r>
            <a:r>
              <a:rPr sz="2000" dirty="0">
                <a:latin typeface="Arial"/>
                <a:cs typeface="Arial"/>
              </a:rPr>
              <a:t>3636….36 (512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bit)</a:t>
            </a:r>
            <a:endParaRPr sz="2000" dirty="0">
              <a:latin typeface="Arial"/>
              <a:cs typeface="Arial"/>
            </a:endParaRPr>
          </a:p>
          <a:p>
            <a:pPr marL="949960" indent="-899794">
              <a:lnSpc>
                <a:spcPct val="100000"/>
              </a:lnSpc>
              <a:spcBef>
                <a:spcPts val="434"/>
              </a:spcBef>
              <a:buFont typeface="Arial"/>
              <a:buChar char="•"/>
              <a:tabLst>
                <a:tab pos="949960" algn="l"/>
                <a:tab pos="950594" algn="l"/>
              </a:tabLst>
            </a:pPr>
            <a:r>
              <a:rPr sz="2000" i="1" dirty="0">
                <a:latin typeface="Arial"/>
                <a:cs typeface="Arial"/>
              </a:rPr>
              <a:t>opad </a:t>
            </a:r>
            <a:r>
              <a:rPr sz="2000" dirty="0">
                <a:latin typeface="Arial"/>
                <a:cs typeface="Arial"/>
              </a:rPr>
              <a:t>= 5C5C…5C (512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bit)</a:t>
            </a:r>
            <a:endParaRPr sz="20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"/>
              <a:buChar char="•"/>
            </a:pPr>
            <a:r>
              <a:rPr lang="tr-TR" sz="2800" spc="-7" baseline="-20833" dirty="0">
                <a:latin typeface="Arial"/>
                <a:cs typeface="Arial"/>
              </a:rPr>
              <a:t> </a:t>
            </a:r>
            <a:r>
              <a:rPr lang="tr-TR" sz="2000" dirty="0">
                <a:latin typeface="Symbol"/>
                <a:cs typeface="Symbol"/>
              </a:rPr>
              <a:t></a:t>
            </a:r>
            <a:r>
              <a:rPr lang="tr-TR" sz="2000" spc="5" dirty="0" smtClean="0">
                <a:latin typeface="Arial"/>
                <a:cs typeface="Arial"/>
              </a:rPr>
              <a:t> </a:t>
            </a:r>
            <a:r>
              <a:rPr lang="en-US" sz="2000" spc="5" dirty="0">
                <a:latin typeface="Arial"/>
                <a:cs typeface="Arial"/>
              </a:rPr>
              <a:t>= XOR</a:t>
            </a:r>
            <a:endParaRPr sz="2000" spc="5" dirty="0">
              <a:latin typeface="Arial"/>
              <a:cs typeface="Arial"/>
            </a:endParaRPr>
          </a:p>
          <a:p>
            <a:pPr marL="391795" indent="-341630">
              <a:lnSpc>
                <a:spcPct val="100000"/>
              </a:lnSpc>
              <a:buChar char="•"/>
              <a:tabLst>
                <a:tab pos="391795" algn="l"/>
                <a:tab pos="392430" algn="l"/>
              </a:tabLst>
            </a:pPr>
            <a:r>
              <a:rPr sz="2000" spc="5" dirty="0">
                <a:latin typeface="Arial"/>
                <a:cs typeface="Arial"/>
              </a:rPr>
              <a:t>HMAC</a:t>
            </a:r>
            <a:r>
              <a:rPr sz="1950" i="1" spc="7" baseline="-21367" dirty="0">
                <a:latin typeface="Arial"/>
                <a:cs typeface="Arial"/>
              </a:rPr>
              <a:t>K</a:t>
            </a:r>
            <a:r>
              <a:rPr sz="2000" spc="5" dirty="0">
                <a:latin typeface="Arial"/>
                <a:cs typeface="Arial"/>
              </a:rPr>
              <a:t>(</a:t>
            </a:r>
            <a:r>
              <a:rPr sz="2000" i="1" spc="5" dirty="0">
                <a:latin typeface="Arial"/>
                <a:cs typeface="Arial"/>
              </a:rPr>
              <a:t>x</a:t>
            </a:r>
            <a:r>
              <a:rPr sz="2000" spc="5" dirty="0">
                <a:latin typeface="Arial"/>
                <a:cs typeface="Arial"/>
              </a:rPr>
              <a:t>) </a:t>
            </a:r>
            <a:r>
              <a:rPr sz="2000" dirty="0">
                <a:latin typeface="Arial"/>
                <a:cs typeface="Arial"/>
              </a:rPr>
              <a:t>= SHA-1((</a:t>
            </a:r>
            <a:r>
              <a:rPr sz="2000" i="1" dirty="0">
                <a:latin typeface="Arial"/>
                <a:cs typeface="Arial"/>
              </a:rPr>
              <a:t>K </a:t>
            </a:r>
            <a:r>
              <a:rPr sz="2000" dirty="0">
                <a:latin typeface="Symbol"/>
                <a:cs typeface="Symbol"/>
              </a:rPr>
              <a:t>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i="1" dirty="0">
                <a:latin typeface="Arial"/>
                <a:cs typeface="Arial"/>
              </a:rPr>
              <a:t>opad</a:t>
            </a:r>
            <a:r>
              <a:rPr sz="2000" dirty="0">
                <a:latin typeface="Arial"/>
                <a:cs typeface="Arial"/>
              </a:rPr>
              <a:t>) || SHA-1((</a:t>
            </a:r>
            <a:r>
              <a:rPr sz="2000" i="1" dirty="0">
                <a:latin typeface="Arial"/>
                <a:cs typeface="Arial"/>
              </a:rPr>
              <a:t>K </a:t>
            </a:r>
            <a:r>
              <a:rPr sz="2000" dirty="0">
                <a:latin typeface="Symbol"/>
                <a:cs typeface="Symbol"/>
              </a:rPr>
              <a:t>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i="1" dirty="0">
                <a:latin typeface="Arial"/>
                <a:cs typeface="Arial"/>
              </a:rPr>
              <a:t>ipad</a:t>
            </a:r>
            <a:r>
              <a:rPr sz="2000" dirty="0">
                <a:latin typeface="Arial"/>
                <a:cs typeface="Arial"/>
              </a:rPr>
              <a:t>) || </a:t>
            </a:r>
            <a:r>
              <a:rPr sz="2000" i="1" dirty="0">
                <a:latin typeface="Arial"/>
                <a:cs typeface="Arial"/>
              </a:rPr>
              <a:t>x</a:t>
            </a:r>
            <a:r>
              <a:rPr sz="2000" i="1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))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036823" y="5894628"/>
            <a:ext cx="62801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solidFill>
                  <a:srgbClr val="FF0066"/>
                </a:solidFill>
                <a:latin typeface="Arial"/>
                <a:cs typeface="Arial"/>
              </a:rPr>
              <a:t>HM</a:t>
            </a:r>
            <a:r>
              <a:rPr sz="1600" b="1" spc="-55" dirty="0">
                <a:solidFill>
                  <a:srgbClr val="FF0066"/>
                </a:solidFill>
                <a:latin typeface="Arial"/>
                <a:cs typeface="Arial"/>
              </a:rPr>
              <a:t>A</a:t>
            </a:r>
            <a:r>
              <a:rPr sz="1600" b="1" spc="-5" dirty="0">
                <a:solidFill>
                  <a:srgbClr val="FF0066"/>
                </a:solidFill>
                <a:latin typeface="Arial"/>
                <a:cs typeface="Arial"/>
              </a:rPr>
              <a:t>C</a:t>
            </a:r>
            <a:endParaRPr sz="16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62171" y="3496055"/>
            <a:ext cx="675640" cy="445134"/>
          </a:xfrm>
          <a:prstGeom prst="rect">
            <a:avLst/>
          </a:prstGeom>
          <a:solidFill>
            <a:srgbClr val="FF0066"/>
          </a:solidFill>
        </p:spPr>
        <p:txBody>
          <a:bodyPr vert="horz" wrap="square" lIns="0" tIns="17145" rIns="0" bIns="0" rtlCol="0">
            <a:spAutoFit/>
          </a:bodyPr>
          <a:lstStyle/>
          <a:p>
            <a:pPr marL="1270" algn="ctr">
              <a:lnSpc>
                <a:spcPct val="100000"/>
              </a:lnSpc>
              <a:spcBef>
                <a:spcPts val="135"/>
              </a:spcBef>
            </a:pPr>
            <a:r>
              <a:rPr sz="2400" i="1" dirty="0">
                <a:latin typeface="Arial"/>
                <a:cs typeface="Arial"/>
              </a:rPr>
              <a:t>K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294376" y="3500628"/>
            <a:ext cx="768350" cy="436245"/>
          </a:xfrm>
          <a:custGeom>
            <a:avLst/>
            <a:gdLst/>
            <a:ahLst/>
            <a:cxnLst/>
            <a:rect l="l" t="t" r="r" b="b"/>
            <a:pathLst>
              <a:path w="768350" h="436245">
                <a:moveTo>
                  <a:pt x="768096" y="0"/>
                </a:moveTo>
                <a:lnTo>
                  <a:pt x="0" y="0"/>
                </a:lnTo>
                <a:lnTo>
                  <a:pt x="0" y="435864"/>
                </a:lnTo>
                <a:lnTo>
                  <a:pt x="768096" y="435864"/>
                </a:lnTo>
                <a:lnTo>
                  <a:pt x="768096" y="0"/>
                </a:lnTo>
                <a:close/>
              </a:path>
            </a:pathLst>
          </a:custGeom>
          <a:solidFill>
            <a:srgbClr val="B1B1B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5373370" y="3500754"/>
            <a:ext cx="600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i="1" spc="-5" dirty="0">
                <a:latin typeface="Arial"/>
                <a:cs typeface="Arial"/>
              </a:rPr>
              <a:t>i</a:t>
            </a:r>
            <a:r>
              <a:rPr sz="2400" i="1" spc="-15" dirty="0">
                <a:latin typeface="Arial"/>
                <a:cs typeface="Arial"/>
              </a:rPr>
              <a:t>p</a:t>
            </a:r>
            <a:r>
              <a:rPr sz="2400" i="1" spc="-5" dirty="0">
                <a:latin typeface="Arial"/>
                <a:cs typeface="Arial"/>
              </a:rPr>
              <a:t>ad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452372" y="3500628"/>
            <a:ext cx="870585" cy="436245"/>
          </a:xfrm>
          <a:custGeom>
            <a:avLst/>
            <a:gdLst/>
            <a:ahLst/>
            <a:cxnLst/>
            <a:rect l="l" t="t" r="r" b="b"/>
            <a:pathLst>
              <a:path w="870585" h="436245">
                <a:moveTo>
                  <a:pt x="870204" y="0"/>
                </a:moveTo>
                <a:lnTo>
                  <a:pt x="0" y="0"/>
                </a:lnTo>
                <a:lnTo>
                  <a:pt x="0" y="435864"/>
                </a:lnTo>
                <a:lnTo>
                  <a:pt x="870204" y="435864"/>
                </a:lnTo>
                <a:lnTo>
                  <a:pt x="870204" y="0"/>
                </a:lnTo>
                <a:close/>
              </a:path>
            </a:pathLst>
          </a:custGeom>
          <a:solidFill>
            <a:srgbClr val="B1B1B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4332732" y="3564445"/>
            <a:ext cx="3629025" cy="1538605"/>
            <a:chOff x="4332732" y="3564445"/>
            <a:chExt cx="3629025" cy="1538605"/>
          </a:xfrm>
        </p:grpSpPr>
        <p:sp>
          <p:nvSpPr>
            <p:cNvPr id="10" name="object 10"/>
            <p:cNvSpPr/>
            <p:nvPr/>
          </p:nvSpPr>
          <p:spPr>
            <a:xfrm>
              <a:off x="4628388" y="3569208"/>
              <a:ext cx="295910" cy="279400"/>
            </a:xfrm>
            <a:custGeom>
              <a:avLst/>
              <a:gdLst/>
              <a:ahLst/>
              <a:cxnLst/>
              <a:rect l="l" t="t" r="r" b="b"/>
              <a:pathLst>
                <a:path w="295910" h="279400">
                  <a:moveTo>
                    <a:pt x="147827" y="0"/>
                  </a:moveTo>
                  <a:lnTo>
                    <a:pt x="147827" y="278891"/>
                  </a:lnTo>
                </a:path>
                <a:path w="295910" h="279400">
                  <a:moveTo>
                    <a:pt x="0" y="139445"/>
                  </a:moveTo>
                  <a:lnTo>
                    <a:pt x="295656" y="139445"/>
                  </a:lnTo>
                </a:path>
                <a:path w="295910" h="279400">
                  <a:moveTo>
                    <a:pt x="0" y="139445"/>
                  </a:moveTo>
                  <a:lnTo>
                    <a:pt x="7534" y="95390"/>
                  </a:lnTo>
                  <a:lnTo>
                    <a:pt x="28517" y="57113"/>
                  </a:lnTo>
                  <a:lnTo>
                    <a:pt x="60514" y="26919"/>
                  </a:lnTo>
                  <a:lnTo>
                    <a:pt x="101096" y="7114"/>
                  </a:lnTo>
                  <a:lnTo>
                    <a:pt x="147827" y="0"/>
                  </a:lnTo>
                  <a:lnTo>
                    <a:pt x="194559" y="7114"/>
                  </a:lnTo>
                  <a:lnTo>
                    <a:pt x="235141" y="26919"/>
                  </a:lnTo>
                  <a:lnTo>
                    <a:pt x="267138" y="57113"/>
                  </a:lnTo>
                  <a:lnTo>
                    <a:pt x="288121" y="95390"/>
                  </a:lnTo>
                  <a:lnTo>
                    <a:pt x="295656" y="139445"/>
                  </a:lnTo>
                  <a:lnTo>
                    <a:pt x="288121" y="183501"/>
                  </a:lnTo>
                  <a:lnTo>
                    <a:pt x="267138" y="221778"/>
                  </a:lnTo>
                  <a:lnTo>
                    <a:pt x="235141" y="251972"/>
                  </a:lnTo>
                  <a:lnTo>
                    <a:pt x="194559" y="271777"/>
                  </a:lnTo>
                  <a:lnTo>
                    <a:pt x="147827" y="278891"/>
                  </a:lnTo>
                  <a:lnTo>
                    <a:pt x="101096" y="271777"/>
                  </a:lnTo>
                  <a:lnTo>
                    <a:pt x="60514" y="251972"/>
                  </a:lnTo>
                  <a:lnTo>
                    <a:pt x="28517" y="221778"/>
                  </a:lnTo>
                  <a:lnTo>
                    <a:pt x="7534" y="183501"/>
                  </a:lnTo>
                  <a:lnTo>
                    <a:pt x="0" y="139445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332732" y="3671315"/>
              <a:ext cx="962025" cy="76200"/>
            </a:xfrm>
            <a:custGeom>
              <a:avLst/>
              <a:gdLst/>
              <a:ahLst/>
              <a:cxnLst/>
              <a:rect l="l" t="t" r="r" b="b"/>
              <a:pathLst>
                <a:path w="962025" h="76200">
                  <a:moveTo>
                    <a:pt x="295656" y="38100"/>
                  </a:moveTo>
                  <a:lnTo>
                    <a:pt x="282956" y="31750"/>
                  </a:lnTo>
                  <a:lnTo>
                    <a:pt x="219456" y="0"/>
                  </a:lnTo>
                  <a:lnTo>
                    <a:pt x="219456" y="31750"/>
                  </a:lnTo>
                  <a:lnTo>
                    <a:pt x="0" y="31750"/>
                  </a:lnTo>
                  <a:lnTo>
                    <a:pt x="0" y="44450"/>
                  </a:lnTo>
                  <a:lnTo>
                    <a:pt x="219456" y="44450"/>
                  </a:lnTo>
                  <a:lnTo>
                    <a:pt x="219456" y="76200"/>
                  </a:lnTo>
                  <a:lnTo>
                    <a:pt x="282956" y="44450"/>
                  </a:lnTo>
                  <a:lnTo>
                    <a:pt x="295656" y="38100"/>
                  </a:lnTo>
                  <a:close/>
                </a:path>
                <a:path w="962025" h="76200">
                  <a:moveTo>
                    <a:pt x="961644" y="31750"/>
                  </a:moveTo>
                  <a:lnTo>
                    <a:pt x="667512" y="31750"/>
                  </a:lnTo>
                  <a:lnTo>
                    <a:pt x="667512" y="0"/>
                  </a:lnTo>
                  <a:lnTo>
                    <a:pt x="591312" y="38100"/>
                  </a:lnTo>
                  <a:lnTo>
                    <a:pt x="667512" y="76200"/>
                  </a:lnTo>
                  <a:lnTo>
                    <a:pt x="667512" y="44450"/>
                  </a:lnTo>
                  <a:lnTo>
                    <a:pt x="961644" y="44450"/>
                  </a:lnTo>
                  <a:lnTo>
                    <a:pt x="961644" y="317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146548" y="4125468"/>
              <a:ext cx="2810510" cy="347980"/>
            </a:xfrm>
            <a:custGeom>
              <a:avLst/>
              <a:gdLst/>
              <a:ahLst/>
              <a:cxnLst/>
              <a:rect l="l" t="t" r="r" b="b"/>
              <a:pathLst>
                <a:path w="2810509" h="347979">
                  <a:moveTo>
                    <a:pt x="2810255" y="0"/>
                  </a:moveTo>
                  <a:lnTo>
                    <a:pt x="0" y="0"/>
                  </a:lnTo>
                  <a:lnTo>
                    <a:pt x="0" y="347472"/>
                  </a:lnTo>
                  <a:lnTo>
                    <a:pt x="2810255" y="347472"/>
                  </a:lnTo>
                  <a:lnTo>
                    <a:pt x="2810255" y="0"/>
                  </a:lnTo>
                  <a:close/>
                </a:path>
              </a:pathLst>
            </a:custGeom>
            <a:solidFill>
              <a:srgbClr val="99F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5146548" y="4125468"/>
              <a:ext cx="2810510" cy="347980"/>
            </a:xfrm>
            <a:custGeom>
              <a:avLst/>
              <a:gdLst/>
              <a:ahLst/>
              <a:cxnLst/>
              <a:rect l="l" t="t" r="r" b="b"/>
              <a:pathLst>
                <a:path w="2810509" h="347979">
                  <a:moveTo>
                    <a:pt x="0" y="347472"/>
                  </a:moveTo>
                  <a:lnTo>
                    <a:pt x="2810255" y="347472"/>
                  </a:lnTo>
                  <a:lnTo>
                    <a:pt x="2810255" y="0"/>
                  </a:lnTo>
                  <a:lnTo>
                    <a:pt x="0" y="0"/>
                  </a:lnTo>
                  <a:lnTo>
                    <a:pt x="0" y="347472"/>
                  </a:lnTo>
                  <a:close/>
                </a:path>
              </a:pathLst>
            </a:custGeom>
            <a:ln w="9143">
              <a:solidFill>
                <a:srgbClr val="99FF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924044" y="4750308"/>
              <a:ext cx="2219325" cy="347980"/>
            </a:xfrm>
            <a:custGeom>
              <a:avLst/>
              <a:gdLst/>
              <a:ahLst/>
              <a:cxnLst/>
              <a:rect l="l" t="t" r="r" b="b"/>
              <a:pathLst>
                <a:path w="2219325" h="347979">
                  <a:moveTo>
                    <a:pt x="2218944" y="0"/>
                  </a:moveTo>
                  <a:lnTo>
                    <a:pt x="0" y="0"/>
                  </a:lnTo>
                  <a:lnTo>
                    <a:pt x="554735" y="347472"/>
                  </a:lnTo>
                  <a:lnTo>
                    <a:pt x="1664207" y="347472"/>
                  </a:lnTo>
                  <a:lnTo>
                    <a:pt x="2218944" y="0"/>
                  </a:lnTo>
                  <a:close/>
                </a:path>
              </a:pathLst>
            </a:custGeom>
            <a:solidFill>
              <a:srgbClr val="6699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4924044" y="4750308"/>
              <a:ext cx="2219325" cy="347980"/>
            </a:xfrm>
            <a:custGeom>
              <a:avLst/>
              <a:gdLst/>
              <a:ahLst/>
              <a:cxnLst/>
              <a:rect l="l" t="t" r="r" b="b"/>
              <a:pathLst>
                <a:path w="2219325" h="347979">
                  <a:moveTo>
                    <a:pt x="0" y="0"/>
                  </a:moveTo>
                  <a:lnTo>
                    <a:pt x="554735" y="347472"/>
                  </a:lnTo>
                  <a:lnTo>
                    <a:pt x="1664207" y="347472"/>
                  </a:lnTo>
                  <a:lnTo>
                    <a:pt x="2218944" y="0"/>
                  </a:lnTo>
                  <a:lnTo>
                    <a:pt x="0" y="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1531366" y="3500754"/>
            <a:ext cx="7023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i="1" spc="-10" dirty="0">
                <a:latin typeface="Arial"/>
                <a:cs typeface="Arial"/>
              </a:rPr>
              <a:t>opad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2182177" y="3564445"/>
            <a:ext cx="2228850" cy="2026285"/>
            <a:chOff x="2182177" y="3564445"/>
            <a:chExt cx="2228850" cy="2026285"/>
          </a:xfrm>
        </p:grpSpPr>
        <p:sp>
          <p:nvSpPr>
            <p:cNvPr id="18" name="object 18"/>
            <p:cNvSpPr/>
            <p:nvPr/>
          </p:nvSpPr>
          <p:spPr>
            <a:xfrm>
              <a:off x="2779775" y="3569208"/>
              <a:ext cx="295910" cy="279400"/>
            </a:xfrm>
            <a:custGeom>
              <a:avLst/>
              <a:gdLst/>
              <a:ahLst/>
              <a:cxnLst/>
              <a:rect l="l" t="t" r="r" b="b"/>
              <a:pathLst>
                <a:path w="295910" h="279400">
                  <a:moveTo>
                    <a:pt x="147828" y="0"/>
                  </a:moveTo>
                  <a:lnTo>
                    <a:pt x="147828" y="278891"/>
                  </a:lnTo>
                </a:path>
                <a:path w="295910" h="279400">
                  <a:moveTo>
                    <a:pt x="295656" y="139445"/>
                  </a:moveTo>
                  <a:lnTo>
                    <a:pt x="0" y="139445"/>
                  </a:lnTo>
                </a:path>
                <a:path w="295910" h="279400">
                  <a:moveTo>
                    <a:pt x="295656" y="139445"/>
                  </a:moveTo>
                  <a:lnTo>
                    <a:pt x="288121" y="95390"/>
                  </a:lnTo>
                  <a:lnTo>
                    <a:pt x="267138" y="57113"/>
                  </a:lnTo>
                  <a:lnTo>
                    <a:pt x="235141" y="26919"/>
                  </a:lnTo>
                  <a:lnTo>
                    <a:pt x="194559" y="7114"/>
                  </a:lnTo>
                  <a:lnTo>
                    <a:pt x="147828" y="0"/>
                  </a:lnTo>
                  <a:lnTo>
                    <a:pt x="101096" y="7114"/>
                  </a:lnTo>
                  <a:lnTo>
                    <a:pt x="60514" y="26919"/>
                  </a:lnTo>
                  <a:lnTo>
                    <a:pt x="28517" y="57113"/>
                  </a:lnTo>
                  <a:lnTo>
                    <a:pt x="7534" y="95390"/>
                  </a:lnTo>
                  <a:lnTo>
                    <a:pt x="0" y="139445"/>
                  </a:lnTo>
                  <a:lnTo>
                    <a:pt x="7534" y="183501"/>
                  </a:lnTo>
                  <a:lnTo>
                    <a:pt x="28517" y="221778"/>
                  </a:lnTo>
                  <a:lnTo>
                    <a:pt x="60514" y="251972"/>
                  </a:lnTo>
                  <a:lnTo>
                    <a:pt x="101096" y="271777"/>
                  </a:lnTo>
                  <a:lnTo>
                    <a:pt x="147828" y="278891"/>
                  </a:lnTo>
                  <a:lnTo>
                    <a:pt x="194559" y="271777"/>
                  </a:lnTo>
                  <a:lnTo>
                    <a:pt x="235141" y="251972"/>
                  </a:lnTo>
                  <a:lnTo>
                    <a:pt x="267138" y="221778"/>
                  </a:lnTo>
                  <a:lnTo>
                    <a:pt x="288121" y="183501"/>
                  </a:lnTo>
                  <a:lnTo>
                    <a:pt x="295656" y="139445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186939" y="5237988"/>
              <a:ext cx="2219325" cy="347980"/>
            </a:xfrm>
            <a:custGeom>
              <a:avLst/>
              <a:gdLst/>
              <a:ahLst/>
              <a:cxnLst/>
              <a:rect l="l" t="t" r="r" b="b"/>
              <a:pathLst>
                <a:path w="2219325" h="347979">
                  <a:moveTo>
                    <a:pt x="2218944" y="0"/>
                  </a:moveTo>
                  <a:lnTo>
                    <a:pt x="0" y="0"/>
                  </a:lnTo>
                  <a:lnTo>
                    <a:pt x="554736" y="347472"/>
                  </a:lnTo>
                  <a:lnTo>
                    <a:pt x="1664208" y="347472"/>
                  </a:lnTo>
                  <a:lnTo>
                    <a:pt x="2218944" y="0"/>
                  </a:lnTo>
                  <a:close/>
                </a:path>
              </a:pathLst>
            </a:custGeom>
            <a:solidFill>
              <a:srgbClr val="6699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186939" y="5237988"/>
              <a:ext cx="2219325" cy="347980"/>
            </a:xfrm>
            <a:custGeom>
              <a:avLst/>
              <a:gdLst/>
              <a:ahLst/>
              <a:cxnLst/>
              <a:rect l="l" t="t" r="r" b="b"/>
              <a:pathLst>
                <a:path w="2219325" h="347979">
                  <a:moveTo>
                    <a:pt x="0" y="0"/>
                  </a:moveTo>
                  <a:lnTo>
                    <a:pt x="554736" y="347472"/>
                  </a:lnTo>
                  <a:lnTo>
                    <a:pt x="1664208" y="347472"/>
                  </a:lnTo>
                  <a:lnTo>
                    <a:pt x="2218944" y="0"/>
                  </a:lnTo>
                  <a:lnTo>
                    <a:pt x="0" y="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5466079" y="4084066"/>
            <a:ext cx="1175385" cy="1016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</a:pPr>
            <a:r>
              <a:rPr sz="2400" i="1" dirty="0">
                <a:latin typeface="Arial"/>
                <a:cs typeface="Arial"/>
              </a:rPr>
              <a:t>x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039"/>
              </a:spcBef>
            </a:pPr>
            <a:r>
              <a:rPr sz="2400" spc="-5" dirty="0">
                <a:latin typeface="Arial"/>
                <a:cs typeface="Arial"/>
              </a:rPr>
              <a:t>SHA-2</a:t>
            </a:r>
            <a:endParaRPr sz="24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728976" y="5195392"/>
            <a:ext cx="922019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latin typeface="Arial"/>
                <a:cs typeface="Arial"/>
              </a:rPr>
              <a:t>SHA</a:t>
            </a:r>
            <a:r>
              <a:rPr sz="2400" dirty="0">
                <a:latin typeface="Arial"/>
                <a:cs typeface="Arial"/>
              </a:rPr>
              <a:t>-2</a:t>
            </a:r>
            <a:endParaRPr sz="2400">
              <a:latin typeface="Arial"/>
              <a:cs typeface="Aria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3776471" y="4814061"/>
            <a:ext cx="2263775" cy="568960"/>
          </a:xfrm>
          <a:custGeom>
            <a:avLst/>
            <a:gdLst/>
            <a:ahLst/>
            <a:cxnLst/>
            <a:rect l="l" t="t" r="r" b="b"/>
            <a:pathLst>
              <a:path w="2263775" h="568960">
                <a:moveTo>
                  <a:pt x="845312" y="6350"/>
                </a:moveTo>
                <a:lnTo>
                  <a:pt x="845312" y="566166"/>
                </a:lnTo>
                <a:lnTo>
                  <a:pt x="848232" y="568960"/>
                </a:lnTo>
                <a:lnTo>
                  <a:pt x="2260600" y="568960"/>
                </a:lnTo>
                <a:lnTo>
                  <a:pt x="2263393" y="566166"/>
                </a:lnTo>
                <a:lnTo>
                  <a:pt x="2263393" y="562610"/>
                </a:lnTo>
                <a:lnTo>
                  <a:pt x="858012" y="562610"/>
                </a:lnTo>
                <a:lnTo>
                  <a:pt x="851662" y="556260"/>
                </a:lnTo>
                <a:lnTo>
                  <a:pt x="858012" y="556260"/>
                </a:lnTo>
                <a:lnTo>
                  <a:pt x="858012" y="12700"/>
                </a:lnTo>
                <a:lnTo>
                  <a:pt x="851662" y="12700"/>
                </a:lnTo>
                <a:lnTo>
                  <a:pt x="845312" y="6350"/>
                </a:lnTo>
                <a:close/>
              </a:path>
              <a:path w="2263775" h="568960">
                <a:moveTo>
                  <a:pt x="858012" y="556260"/>
                </a:moveTo>
                <a:lnTo>
                  <a:pt x="851662" y="556260"/>
                </a:lnTo>
                <a:lnTo>
                  <a:pt x="858012" y="562610"/>
                </a:lnTo>
                <a:lnTo>
                  <a:pt x="858012" y="556260"/>
                </a:lnTo>
                <a:close/>
              </a:path>
              <a:path w="2263775" h="568960">
                <a:moveTo>
                  <a:pt x="2250693" y="556260"/>
                </a:moveTo>
                <a:lnTo>
                  <a:pt x="858012" y="556260"/>
                </a:lnTo>
                <a:lnTo>
                  <a:pt x="858012" y="562610"/>
                </a:lnTo>
                <a:lnTo>
                  <a:pt x="2250693" y="562610"/>
                </a:lnTo>
                <a:lnTo>
                  <a:pt x="2250693" y="556260"/>
                </a:lnTo>
                <a:close/>
              </a:path>
              <a:path w="2263775" h="568960">
                <a:moveTo>
                  <a:pt x="2263393" y="284480"/>
                </a:moveTo>
                <a:lnTo>
                  <a:pt x="2250693" y="284480"/>
                </a:lnTo>
                <a:lnTo>
                  <a:pt x="2250693" y="562610"/>
                </a:lnTo>
                <a:lnTo>
                  <a:pt x="2257043" y="556260"/>
                </a:lnTo>
                <a:lnTo>
                  <a:pt x="2263393" y="556260"/>
                </a:lnTo>
                <a:lnTo>
                  <a:pt x="2263393" y="284480"/>
                </a:lnTo>
                <a:close/>
              </a:path>
              <a:path w="2263775" h="568960">
                <a:moveTo>
                  <a:pt x="2263393" y="556260"/>
                </a:moveTo>
                <a:lnTo>
                  <a:pt x="2257043" y="556260"/>
                </a:lnTo>
                <a:lnTo>
                  <a:pt x="2250693" y="562610"/>
                </a:lnTo>
                <a:lnTo>
                  <a:pt x="2263393" y="562610"/>
                </a:lnTo>
                <a:lnTo>
                  <a:pt x="2263393" y="556260"/>
                </a:lnTo>
                <a:close/>
              </a:path>
              <a:path w="2263775" h="568960">
                <a:moveTo>
                  <a:pt x="31750" y="347344"/>
                </a:moveTo>
                <a:lnTo>
                  <a:pt x="0" y="347344"/>
                </a:lnTo>
                <a:lnTo>
                  <a:pt x="38100" y="423544"/>
                </a:lnTo>
                <a:lnTo>
                  <a:pt x="69850" y="360044"/>
                </a:lnTo>
                <a:lnTo>
                  <a:pt x="31750" y="360044"/>
                </a:lnTo>
                <a:lnTo>
                  <a:pt x="31750" y="347344"/>
                </a:lnTo>
                <a:close/>
              </a:path>
              <a:path w="2263775" h="568960">
                <a:moveTo>
                  <a:pt x="855217" y="0"/>
                </a:moveTo>
                <a:lnTo>
                  <a:pt x="34543" y="0"/>
                </a:lnTo>
                <a:lnTo>
                  <a:pt x="31750" y="2793"/>
                </a:lnTo>
                <a:lnTo>
                  <a:pt x="31750" y="360044"/>
                </a:lnTo>
                <a:lnTo>
                  <a:pt x="44450" y="360044"/>
                </a:lnTo>
                <a:lnTo>
                  <a:pt x="44450" y="12700"/>
                </a:lnTo>
                <a:lnTo>
                  <a:pt x="38100" y="12700"/>
                </a:lnTo>
                <a:lnTo>
                  <a:pt x="44450" y="6350"/>
                </a:lnTo>
                <a:lnTo>
                  <a:pt x="858012" y="6350"/>
                </a:lnTo>
                <a:lnTo>
                  <a:pt x="858012" y="2793"/>
                </a:lnTo>
                <a:lnTo>
                  <a:pt x="855217" y="0"/>
                </a:lnTo>
                <a:close/>
              </a:path>
              <a:path w="2263775" h="568960">
                <a:moveTo>
                  <a:pt x="76200" y="347344"/>
                </a:moveTo>
                <a:lnTo>
                  <a:pt x="44450" y="347344"/>
                </a:lnTo>
                <a:lnTo>
                  <a:pt x="44450" y="360044"/>
                </a:lnTo>
                <a:lnTo>
                  <a:pt x="69850" y="360044"/>
                </a:lnTo>
                <a:lnTo>
                  <a:pt x="76200" y="347344"/>
                </a:lnTo>
                <a:close/>
              </a:path>
              <a:path w="2263775" h="568960">
                <a:moveTo>
                  <a:pt x="44450" y="6350"/>
                </a:moveTo>
                <a:lnTo>
                  <a:pt x="38100" y="12700"/>
                </a:lnTo>
                <a:lnTo>
                  <a:pt x="44450" y="12700"/>
                </a:lnTo>
                <a:lnTo>
                  <a:pt x="44450" y="6350"/>
                </a:lnTo>
                <a:close/>
              </a:path>
              <a:path w="2263775" h="568960">
                <a:moveTo>
                  <a:pt x="845312" y="6350"/>
                </a:moveTo>
                <a:lnTo>
                  <a:pt x="44450" y="6350"/>
                </a:lnTo>
                <a:lnTo>
                  <a:pt x="44450" y="12700"/>
                </a:lnTo>
                <a:lnTo>
                  <a:pt x="845312" y="12700"/>
                </a:lnTo>
                <a:lnTo>
                  <a:pt x="845312" y="6350"/>
                </a:lnTo>
                <a:close/>
              </a:path>
              <a:path w="2263775" h="568960">
                <a:moveTo>
                  <a:pt x="858012" y="6350"/>
                </a:moveTo>
                <a:lnTo>
                  <a:pt x="845312" y="6350"/>
                </a:lnTo>
                <a:lnTo>
                  <a:pt x="851662" y="12700"/>
                </a:lnTo>
                <a:lnTo>
                  <a:pt x="858012" y="12700"/>
                </a:lnTo>
                <a:lnTo>
                  <a:pt x="858012" y="63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186940" y="3671315"/>
            <a:ext cx="1480185" cy="2192020"/>
          </a:xfrm>
          <a:custGeom>
            <a:avLst/>
            <a:gdLst/>
            <a:ahLst/>
            <a:cxnLst/>
            <a:rect l="l" t="t" r="r" b="b"/>
            <a:pathLst>
              <a:path w="1480185" h="2192020">
                <a:moveTo>
                  <a:pt x="592836" y="38100"/>
                </a:moveTo>
                <a:lnTo>
                  <a:pt x="580136" y="31750"/>
                </a:lnTo>
                <a:lnTo>
                  <a:pt x="516636" y="0"/>
                </a:lnTo>
                <a:lnTo>
                  <a:pt x="516636" y="31750"/>
                </a:lnTo>
                <a:lnTo>
                  <a:pt x="0" y="31750"/>
                </a:lnTo>
                <a:lnTo>
                  <a:pt x="0" y="44450"/>
                </a:lnTo>
                <a:lnTo>
                  <a:pt x="516636" y="44450"/>
                </a:lnTo>
                <a:lnTo>
                  <a:pt x="516636" y="76200"/>
                </a:lnTo>
                <a:lnTo>
                  <a:pt x="580136" y="44450"/>
                </a:lnTo>
                <a:lnTo>
                  <a:pt x="592836" y="38100"/>
                </a:lnTo>
                <a:close/>
              </a:path>
              <a:path w="1480185" h="2192020">
                <a:moveTo>
                  <a:pt x="778764" y="1490472"/>
                </a:moveTo>
                <a:lnTo>
                  <a:pt x="747014" y="1490472"/>
                </a:lnTo>
                <a:lnTo>
                  <a:pt x="747014" y="176784"/>
                </a:lnTo>
                <a:lnTo>
                  <a:pt x="734314" y="176784"/>
                </a:lnTo>
                <a:lnTo>
                  <a:pt x="734314" y="1490472"/>
                </a:lnTo>
                <a:lnTo>
                  <a:pt x="702564" y="1490472"/>
                </a:lnTo>
                <a:lnTo>
                  <a:pt x="740664" y="1566672"/>
                </a:lnTo>
                <a:lnTo>
                  <a:pt x="772414" y="1503172"/>
                </a:lnTo>
                <a:lnTo>
                  <a:pt x="778764" y="1490472"/>
                </a:lnTo>
                <a:close/>
              </a:path>
              <a:path w="1480185" h="2192020">
                <a:moveTo>
                  <a:pt x="1271016" y="2017776"/>
                </a:moveTo>
                <a:lnTo>
                  <a:pt x="1213104" y="2017776"/>
                </a:lnTo>
                <a:lnTo>
                  <a:pt x="1213104" y="1914144"/>
                </a:lnTo>
                <a:lnTo>
                  <a:pt x="1155192" y="1914144"/>
                </a:lnTo>
                <a:lnTo>
                  <a:pt x="1155192" y="2017776"/>
                </a:lnTo>
                <a:lnTo>
                  <a:pt x="1097280" y="2017776"/>
                </a:lnTo>
                <a:lnTo>
                  <a:pt x="1184148" y="2191512"/>
                </a:lnTo>
                <a:lnTo>
                  <a:pt x="1256538" y="2046732"/>
                </a:lnTo>
                <a:lnTo>
                  <a:pt x="1271016" y="2017776"/>
                </a:lnTo>
                <a:close/>
              </a:path>
              <a:path w="1480185" h="2192020">
                <a:moveTo>
                  <a:pt x="1479804" y="31750"/>
                </a:moveTo>
                <a:lnTo>
                  <a:pt x="964692" y="31750"/>
                </a:lnTo>
                <a:lnTo>
                  <a:pt x="964692" y="0"/>
                </a:lnTo>
                <a:lnTo>
                  <a:pt x="888492" y="38100"/>
                </a:lnTo>
                <a:lnTo>
                  <a:pt x="964692" y="76200"/>
                </a:lnTo>
                <a:lnTo>
                  <a:pt x="964692" y="44450"/>
                </a:lnTo>
                <a:lnTo>
                  <a:pt x="1479804" y="44450"/>
                </a:lnTo>
                <a:lnTo>
                  <a:pt x="1479804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769866" y="3848100"/>
            <a:ext cx="1376680" cy="902335"/>
          </a:xfrm>
          <a:custGeom>
            <a:avLst/>
            <a:gdLst/>
            <a:ahLst/>
            <a:cxnLst/>
            <a:rect l="l" t="t" r="r" b="b"/>
            <a:pathLst>
              <a:path w="1376679" h="902335">
                <a:moveTo>
                  <a:pt x="783590" y="826008"/>
                </a:moveTo>
                <a:lnTo>
                  <a:pt x="751840" y="826008"/>
                </a:lnTo>
                <a:lnTo>
                  <a:pt x="751840" y="700405"/>
                </a:lnTo>
                <a:lnTo>
                  <a:pt x="751840" y="690499"/>
                </a:lnTo>
                <a:lnTo>
                  <a:pt x="749046" y="687705"/>
                </a:lnTo>
                <a:lnTo>
                  <a:pt x="12700" y="687705"/>
                </a:lnTo>
                <a:lnTo>
                  <a:pt x="12700" y="0"/>
                </a:lnTo>
                <a:lnTo>
                  <a:pt x="0" y="0"/>
                </a:lnTo>
                <a:lnTo>
                  <a:pt x="0" y="697484"/>
                </a:lnTo>
                <a:lnTo>
                  <a:pt x="2794" y="700405"/>
                </a:lnTo>
                <a:lnTo>
                  <a:pt x="739140" y="700405"/>
                </a:lnTo>
                <a:lnTo>
                  <a:pt x="739140" y="826008"/>
                </a:lnTo>
                <a:lnTo>
                  <a:pt x="707390" y="826008"/>
                </a:lnTo>
                <a:lnTo>
                  <a:pt x="745490" y="902208"/>
                </a:lnTo>
                <a:lnTo>
                  <a:pt x="777240" y="838708"/>
                </a:lnTo>
                <a:lnTo>
                  <a:pt x="783590" y="826008"/>
                </a:lnTo>
                <a:close/>
              </a:path>
              <a:path w="1376679" h="902335">
                <a:moveTo>
                  <a:pt x="1376426" y="826008"/>
                </a:moveTo>
                <a:lnTo>
                  <a:pt x="1344676" y="826008"/>
                </a:lnTo>
                <a:lnTo>
                  <a:pt x="1344676" y="624840"/>
                </a:lnTo>
                <a:lnTo>
                  <a:pt x="1331976" y="624840"/>
                </a:lnTo>
                <a:lnTo>
                  <a:pt x="1331976" y="826008"/>
                </a:lnTo>
                <a:lnTo>
                  <a:pt x="1300226" y="826008"/>
                </a:lnTo>
                <a:lnTo>
                  <a:pt x="1338326" y="902208"/>
                </a:lnTo>
                <a:lnTo>
                  <a:pt x="1370076" y="838708"/>
                </a:lnTo>
                <a:lnTo>
                  <a:pt x="1376426" y="82600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48710" y="527430"/>
            <a:ext cx="28467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End </a:t>
            </a:r>
            <a:r>
              <a:rPr dirty="0"/>
              <a:t>of</a:t>
            </a:r>
            <a:r>
              <a:rPr spc="-50" dirty="0"/>
              <a:t> </a:t>
            </a:r>
            <a:r>
              <a:rPr spc="-5" dirty="0"/>
              <a:t>lecture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8259826" y="6277584"/>
            <a:ext cx="37338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40</a:t>
            </a:fld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21602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CB</a:t>
            </a:r>
            <a:r>
              <a:rPr spc="5" dirty="0"/>
              <a:t>C</a:t>
            </a:r>
            <a:r>
              <a:rPr dirty="0"/>
              <a:t>-MAC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9100" y="1503552"/>
            <a:ext cx="3231515" cy="294068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00"/>
              </a:spcBef>
            </a:pPr>
            <a:r>
              <a:rPr sz="2400" b="1" spc="-5" dirty="0">
                <a:latin typeface="Arial"/>
                <a:cs typeface="Arial"/>
              </a:rPr>
              <a:t>CBC-MAC(</a:t>
            </a:r>
            <a:r>
              <a:rPr sz="2400" b="1" i="1" spc="-5" dirty="0">
                <a:latin typeface="Arial"/>
                <a:cs typeface="Arial"/>
              </a:rPr>
              <a:t>x</a:t>
            </a:r>
            <a:r>
              <a:rPr sz="2400" b="1" spc="-5" dirty="0">
                <a:latin typeface="Arial"/>
                <a:cs typeface="Arial"/>
              </a:rPr>
              <a:t>,</a:t>
            </a:r>
            <a:r>
              <a:rPr sz="2400" b="1" spc="20" dirty="0">
                <a:latin typeface="Arial"/>
                <a:cs typeface="Arial"/>
              </a:rPr>
              <a:t> </a:t>
            </a:r>
            <a:r>
              <a:rPr sz="2400" b="1" i="1" spc="-5" dirty="0">
                <a:latin typeface="Arial"/>
                <a:cs typeface="Arial"/>
              </a:rPr>
              <a:t>K</a:t>
            </a:r>
            <a:r>
              <a:rPr sz="2400" b="1" spc="-5" dirty="0">
                <a:latin typeface="Arial"/>
                <a:cs typeface="Arial"/>
              </a:rPr>
              <a:t>)</a:t>
            </a:r>
            <a:endParaRPr sz="2400" dirty="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  <a:spcBef>
                <a:spcPts val="395"/>
              </a:spcBef>
            </a:pPr>
            <a:r>
              <a:rPr sz="2400" dirty="0">
                <a:latin typeface="Arial"/>
                <a:cs typeface="Arial"/>
              </a:rPr>
              <a:t>set </a:t>
            </a:r>
            <a:r>
              <a:rPr sz="2400" i="1" dirty="0">
                <a:latin typeface="Arial"/>
                <a:cs typeface="Arial"/>
              </a:rPr>
              <a:t>x </a:t>
            </a:r>
            <a:r>
              <a:rPr sz="2400" dirty="0">
                <a:latin typeface="Arial"/>
                <a:cs typeface="Arial"/>
              </a:rPr>
              <a:t>= </a:t>
            </a:r>
            <a:r>
              <a:rPr sz="2400" i="1" spc="-5" dirty="0">
                <a:latin typeface="Arial"/>
                <a:cs typeface="Arial"/>
              </a:rPr>
              <a:t>x</a:t>
            </a:r>
            <a:r>
              <a:rPr sz="2400" spc="-7" baseline="-20833" dirty="0">
                <a:latin typeface="Arial"/>
                <a:cs typeface="Arial"/>
              </a:rPr>
              <a:t>1 </a:t>
            </a:r>
            <a:r>
              <a:rPr sz="2400" spc="-10" dirty="0">
                <a:latin typeface="Arial"/>
                <a:cs typeface="Arial"/>
              </a:rPr>
              <a:t>|| </a:t>
            </a:r>
            <a:r>
              <a:rPr sz="2400" i="1" spc="-5" dirty="0">
                <a:latin typeface="Arial"/>
                <a:cs typeface="Arial"/>
              </a:rPr>
              <a:t>x</a:t>
            </a:r>
            <a:r>
              <a:rPr sz="2400" spc="-7" baseline="-20833" dirty="0">
                <a:latin typeface="Arial"/>
                <a:cs typeface="Arial"/>
              </a:rPr>
              <a:t>2 </a:t>
            </a:r>
            <a:r>
              <a:rPr sz="2400" spc="-10" dirty="0">
                <a:latin typeface="Arial"/>
                <a:cs typeface="Arial"/>
              </a:rPr>
              <a:t>|| </a:t>
            </a:r>
            <a:r>
              <a:rPr sz="2400" dirty="0">
                <a:latin typeface="Arial"/>
                <a:cs typeface="Arial"/>
              </a:rPr>
              <a:t>…. </a:t>
            </a:r>
            <a:r>
              <a:rPr sz="2400" spc="-10" dirty="0">
                <a:latin typeface="Arial"/>
                <a:cs typeface="Arial"/>
              </a:rPr>
              <a:t>||</a:t>
            </a:r>
            <a:r>
              <a:rPr sz="2400" spc="405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x</a:t>
            </a:r>
            <a:r>
              <a:rPr sz="2400" i="1" spc="-7" baseline="-20833" dirty="0">
                <a:latin typeface="Arial"/>
                <a:cs typeface="Arial"/>
              </a:rPr>
              <a:t>n</a:t>
            </a:r>
            <a:endParaRPr sz="2400" baseline="-20833" dirty="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  <a:spcBef>
                <a:spcPts val="409"/>
              </a:spcBef>
            </a:pPr>
            <a:r>
              <a:rPr sz="2400" dirty="0">
                <a:latin typeface="Arial"/>
                <a:cs typeface="Arial"/>
              </a:rPr>
              <a:t>IV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Arial"/>
                <a:cs typeface="Arial"/>
              </a:rPr>
              <a:t>00 </a:t>
            </a:r>
            <a:r>
              <a:rPr sz="2400" dirty="0">
                <a:latin typeface="Arial"/>
                <a:cs typeface="Arial"/>
              </a:rPr>
              <a:t>…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0</a:t>
            </a:r>
          </a:p>
          <a:p>
            <a:pPr marL="38100">
              <a:lnSpc>
                <a:spcPct val="100000"/>
              </a:lnSpc>
              <a:spcBef>
                <a:spcPts val="395"/>
              </a:spcBef>
            </a:pPr>
            <a:r>
              <a:rPr sz="2400" i="1" spc="-5" dirty="0">
                <a:latin typeface="Arial"/>
                <a:cs typeface="Arial"/>
              </a:rPr>
              <a:t>y</a:t>
            </a:r>
            <a:r>
              <a:rPr sz="2400" spc="-7" baseline="-20833" dirty="0">
                <a:latin typeface="Arial"/>
                <a:cs typeface="Arial"/>
              </a:rPr>
              <a:t>0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spc="-17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Arial"/>
                <a:cs typeface="Arial"/>
              </a:rPr>
              <a:t>IV</a:t>
            </a:r>
          </a:p>
          <a:p>
            <a:pPr marR="1326515" algn="ctr">
              <a:lnSpc>
                <a:spcPct val="100000"/>
              </a:lnSpc>
              <a:spcBef>
                <a:spcPts val="395"/>
              </a:spcBef>
            </a:pPr>
            <a:r>
              <a:rPr sz="2400" b="1" dirty="0">
                <a:latin typeface="Arial"/>
                <a:cs typeface="Arial"/>
              </a:rPr>
              <a:t>for </a:t>
            </a:r>
            <a:r>
              <a:rPr sz="2400" i="1" spc="-5" dirty="0">
                <a:latin typeface="Arial"/>
                <a:cs typeface="Arial"/>
              </a:rPr>
              <a:t>i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Arial"/>
                <a:cs typeface="Arial"/>
              </a:rPr>
              <a:t>1 </a:t>
            </a:r>
            <a:r>
              <a:rPr sz="2400" b="1" dirty="0">
                <a:latin typeface="Arial"/>
                <a:cs typeface="Arial"/>
              </a:rPr>
              <a:t>to</a:t>
            </a:r>
            <a:r>
              <a:rPr sz="2400" b="1" spc="-35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n</a:t>
            </a:r>
            <a:endParaRPr sz="2400" dirty="0">
              <a:latin typeface="Arial"/>
              <a:cs typeface="Arial"/>
            </a:endParaRPr>
          </a:p>
          <a:p>
            <a:pPr marL="351155" algn="ctr">
              <a:lnSpc>
                <a:spcPct val="100000"/>
              </a:lnSpc>
              <a:spcBef>
                <a:spcPts val="400"/>
              </a:spcBef>
            </a:pPr>
            <a:r>
              <a:rPr sz="2400" b="1" dirty="0">
                <a:latin typeface="Arial"/>
                <a:cs typeface="Arial"/>
              </a:rPr>
              <a:t>do </a:t>
            </a:r>
            <a:r>
              <a:rPr sz="2400" i="1" spc="-5" dirty="0">
                <a:latin typeface="Arial"/>
                <a:cs typeface="Arial"/>
              </a:rPr>
              <a:t>y</a:t>
            </a:r>
            <a:r>
              <a:rPr sz="2400" i="1" spc="-7" baseline="-20833" dirty="0">
                <a:latin typeface="Arial"/>
                <a:cs typeface="Arial"/>
              </a:rPr>
              <a:t>i </a:t>
            </a:r>
            <a:r>
              <a:rPr sz="2400" dirty="0">
                <a:latin typeface="Symbol"/>
                <a:cs typeface="Symbol"/>
              </a:rPr>
              <a:t>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latin typeface="Arial"/>
                <a:cs typeface="Arial"/>
              </a:rPr>
              <a:t>e</a:t>
            </a:r>
            <a:r>
              <a:rPr sz="2400" i="1" spc="-7" baseline="-20833" dirty="0">
                <a:latin typeface="Arial"/>
                <a:cs typeface="Arial"/>
              </a:rPr>
              <a:t>K</a:t>
            </a:r>
            <a:r>
              <a:rPr sz="2400" spc="-5" dirty="0">
                <a:latin typeface="Arial"/>
                <a:cs typeface="Arial"/>
              </a:rPr>
              <a:t>(</a:t>
            </a:r>
            <a:r>
              <a:rPr sz="2400" i="1" spc="-5" dirty="0">
                <a:latin typeface="Arial"/>
                <a:cs typeface="Arial"/>
              </a:rPr>
              <a:t>y</a:t>
            </a:r>
            <a:r>
              <a:rPr sz="2400" i="1" spc="-7" baseline="-20833" dirty="0">
                <a:latin typeface="Arial"/>
                <a:cs typeface="Arial"/>
              </a:rPr>
              <a:t>i-</a:t>
            </a:r>
            <a:r>
              <a:rPr sz="2400" spc="-7" baseline="-20833" dirty="0">
                <a:latin typeface="Arial"/>
                <a:cs typeface="Arial"/>
              </a:rPr>
              <a:t>1 </a:t>
            </a:r>
            <a:r>
              <a:rPr sz="2400" dirty="0">
                <a:latin typeface="Symbol"/>
                <a:cs typeface="Symbol"/>
              </a:rPr>
              <a:t></a:t>
            </a:r>
            <a:r>
              <a:rPr sz="2400" spc="-38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Arial"/>
                <a:cs typeface="Arial"/>
              </a:rPr>
              <a:t>x</a:t>
            </a:r>
            <a:r>
              <a:rPr sz="2400" i="1" baseline="-20833" dirty="0">
                <a:latin typeface="Arial"/>
                <a:cs typeface="Arial"/>
              </a:rPr>
              <a:t>i</a:t>
            </a:r>
            <a:r>
              <a:rPr sz="2400" dirty="0">
                <a:latin typeface="Arial"/>
                <a:cs typeface="Arial"/>
              </a:rPr>
              <a:t>)</a:t>
            </a:r>
          </a:p>
          <a:p>
            <a:pPr marR="1713864" algn="ctr">
              <a:lnSpc>
                <a:spcPct val="100000"/>
              </a:lnSpc>
              <a:spcBef>
                <a:spcPts val="395"/>
              </a:spcBef>
            </a:pPr>
            <a:r>
              <a:rPr sz="2400" b="1" spc="-5" dirty="0">
                <a:latin typeface="Arial"/>
                <a:cs typeface="Arial"/>
              </a:rPr>
              <a:t>return</a:t>
            </a:r>
            <a:r>
              <a:rPr sz="2400" b="1" spc="-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(</a:t>
            </a:r>
            <a:r>
              <a:rPr sz="2400" i="1" spc="-5" dirty="0">
                <a:latin typeface="Arial"/>
                <a:cs typeface="Arial"/>
              </a:rPr>
              <a:t>y</a:t>
            </a:r>
            <a:r>
              <a:rPr sz="2400" i="1" spc="-7" baseline="-20833" dirty="0">
                <a:latin typeface="Arial"/>
                <a:cs typeface="Arial"/>
              </a:rPr>
              <a:t>n</a:t>
            </a:r>
            <a:r>
              <a:rPr sz="2400" spc="-5" dirty="0">
                <a:latin typeface="Arial"/>
                <a:cs typeface="Arial"/>
              </a:rPr>
              <a:t>)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181600" y="2290572"/>
            <a:ext cx="533400" cy="43624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12700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100"/>
              </a:spcBef>
            </a:pPr>
            <a:r>
              <a:rPr sz="2400" i="1" spc="-5" dirty="0">
                <a:latin typeface="Arial"/>
                <a:cs typeface="Arial"/>
              </a:rPr>
              <a:t>x</a:t>
            </a:r>
            <a:r>
              <a:rPr sz="2400" spc="-7" baseline="-20833" dirty="0">
                <a:latin typeface="Arial"/>
                <a:cs typeface="Arial"/>
              </a:rPr>
              <a:t>1</a:t>
            </a:r>
            <a:endParaRPr sz="2400" baseline="-20833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867400" y="2290572"/>
            <a:ext cx="533400" cy="43624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12700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100"/>
              </a:spcBef>
            </a:pPr>
            <a:r>
              <a:rPr sz="2400" i="1" spc="-5" dirty="0">
                <a:latin typeface="Arial"/>
                <a:cs typeface="Arial"/>
              </a:rPr>
              <a:t>x</a:t>
            </a:r>
            <a:r>
              <a:rPr sz="2400" spc="-7" baseline="-20833" dirty="0">
                <a:latin typeface="Arial"/>
                <a:cs typeface="Arial"/>
              </a:rPr>
              <a:t>2</a:t>
            </a:r>
            <a:endParaRPr sz="2400" baseline="-20833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48600" y="2290572"/>
            <a:ext cx="533400" cy="43624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12700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100"/>
              </a:spcBef>
            </a:pPr>
            <a:r>
              <a:rPr sz="2400" i="1" spc="-5" dirty="0">
                <a:latin typeface="Arial"/>
                <a:cs typeface="Arial"/>
              </a:rPr>
              <a:t>x</a:t>
            </a:r>
            <a:r>
              <a:rPr sz="2400" i="1" spc="-7" baseline="-20833" dirty="0">
                <a:latin typeface="Arial"/>
                <a:cs typeface="Arial"/>
              </a:rPr>
              <a:t>n</a:t>
            </a:r>
            <a:endParaRPr sz="2400" baseline="-20833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876800" y="3268979"/>
            <a:ext cx="690880" cy="238125"/>
            <a:chOff x="4876800" y="3268979"/>
            <a:chExt cx="690880" cy="238125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29427" y="3268979"/>
              <a:ext cx="237744" cy="237744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4876800" y="3336035"/>
              <a:ext cx="457200" cy="76200"/>
            </a:xfrm>
            <a:custGeom>
              <a:avLst/>
              <a:gdLst/>
              <a:ahLst/>
              <a:cxnLst/>
              <a:rect l="l" t="t" r="r" b="b"/>
              <a:pathLst>
                <a:path w="457200" h="76200">
                  <a:moveTo>
                    <a:pt x="381000" y="0"/>
                  </a:moveTo>
                  <a:lnTo>
                    <a:pt x="381000" y="76200"/>
                  </a:lnTo>
                  <a:lnTo>
                    <a:pt x="444500" y="44450"/>
                  </a:lnTo>
                  <a:lnTo>
                    <a:pt x="393700" y="44450"/>
                  </a:lnTo>
                  <a:lnTo>
                    <a:pt x="393700" y="31750"/>
                  </a:lnTo>
                  <a:lnTo>
                    <a:pt x="444500" y="31750"/>
                  </a:lnTo>
                  <a:lnTo>
                    <a:pt x="381000" y="0"/>
                  </a:lnTo>
                  <a:close/>
                </a:path>
                <a:path w="457200" h="76200">
                  <a:moveTo>
                    <a:pt x="381000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381000" y="44450"/>
                  </a:lnTo>
                  <a:lnTo>
                    <a:pt x="381000" y="31750"/>
                  </a:lnTo>
                  <a:close/>
                </a:path>
                <a:path w="457200" h="76200">
                  <a:moveTo>
                    <a:pt x="444500" y="31750"/>
                  </a:moveTo>
                  <a:lnTo>
                    <a:pt x="393700" y="31750"/>
                  </a:lnTo>
                  <a:lnTo>
                    <a:pt x="393700" y="44450"/>
                  </a:lnTo>
                  <a:lnTo>
                    <a:pt x="444500" y="44450"/>
                  </a:lnTo>
                  <a:lnTo>
                    <a:pt x="457200" y="38100"/>
                  </a:lnTo>
                  <a:lnTo>
                    <a:pt x="444500" y="317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15228" y="3268979"/>
            <a:ext cx="237744" cy="237744"/>
          </a:xfrm>
          <a:prstGeom prst="rect">
            <a:avLst/>
          </a:prstGeom>
        </p:spPr>
      </p:pic>
      <p:grpSp>
        <p:nvGrpSpPr>
          <p:cNvPr id="11" name="object 11"/>
          <p:cNvGrpSpPr/>
          <p:nvPr/>
        </p:nvGrpSpPr>
        <p:grpSpPr>
          <a:xfrm>
            <a:off x="7886700" y="3268979"/>
            <a:ext cx="457200" cy="1079500"/>
            <a:chOff x="7886700" y="3268979"/>
            <a:chExt cx="457200" cy="1079500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96428" y="3268979"/>
              <a:ext cx="237744" cy="237744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7886700" y="3890771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FF00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5219700" y="3890771"/>
            <a:ext cx="457200" cy="457200"/>
          </a:xfrm>
          <a:prstGeom prst="rect">
            <a:avLst/>
          </a:prstGeom>
          <a:solidFill>
            <a:srgbClr val="FF0066"/>
          </a:solidFill>
        </p:spPr>
        <p:txBody>
          <a:bodyPr vert="horz" wrap="square" lIns="0" tIns="25400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200"/>
              </a:spcBef>
            </a:pPr>
            <a:r>
              <a:rPr sz="2400" i="1" spc="-5" dirty="0">
                <a:latin typeface="Arial"/>
                <a:cs typeface="Arial"/>
              </a:rPr>
              <a:t>e</a:t>
            </a:r>
            <a:r>
              <a:rPr sz="2400" i="1" spc="-7" baseline="-20833" dirty="0">
                <a:latin typeface="Arial"/>
                <a:cs typeface="Arial"/>
              </a:rPr>
              <a:t>K</a:t>
            </a:r>
            <a:endParaRPr sz="2400" baseline="-20833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05500" y="3890771"/>
            <a:ext cx="457200" cy="457200"/>
          </a:xfrm>
          <a:prstGeom prst="rect">
            <a:avLst/>
          </a:prstGeom>
          <a:solidFill>
            <a:srgbClr val="FF0066"/>
          </a:solidFill>
        </p:spPr>
        <p:txBody>
          <a:bodyPr vert="horz" wrap="square" lIns="0" tIns="25400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200"/>
              </a:spcBef>
            </a:pPr>
            <a:r>
              <a:rPr sz="2400" i="1" spc="-5" dirty="0">
                <a:latin typeface="Arial"/>
                <a:cs typeface="Arial"/>
              </a:rPr>
              <a:t>e</a:t>
            </a:r>
            <a:r>
              <a:rPr sz="2400" i="1" spc="-7" baseline="-20833" dirty="0">
                <a:latin typeface="Arial"/>
                <a:cs typeface="Arial"/>
              </a:rPr>
              <a:t>K</a:t>
            </a:r>
            <a:endParaRPr sz="2400" baseline="-20833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941309" y="3903675"/>
            <a:ext cx="38100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i="1" spc="-5" dirty="0">
                <a:latin typeface="Arial"/>
                <a:cs typeface="Arial"/>
              </a:rPr>
              <a:t>e</a:t>
            </a:r>
            <a:r>
              <a:rPr sz="2400" i="1" spc="-7" baseline="-20833" dirty="0">
                <a:latin typeface="Arial"/>
                <a:cs typeface="Arial"/>
              </a:rPr>
              <a:t>K</a:t>
            </a:r>
            <a:endParaRPr sz="2400" baseline="-20833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5403850" y="2747771"/>
            <a:ext cx="615950" cy="1758950"/>
          </a:xfrm>
          <a:custGeom>
            <a:avLst/>
            <a:gdLst/>
            <a:ahLst/>
            <a:cxnLst/>
            <a:rect l="l" t="t" r="r" b="b"/>
            <a:pathLst>
              <a:path w="615950" h="1758950">
                <a:moveTo>
                  <a:pt x="77978" y="1066800"/>
                </a:moveTo>
                <a:lnTo>
                  <a:pt x="46228" y="1066800"/>
                </a:lnTo>
                <a:lnTo>
                  <a:pt x="46228" y="762000"/>
                </a:lnTo>
                <a:lnTo>
                  <a:pt x="33528" y="762000"/>
                </a:lnTo>
                <a:lnTo>
                  <a:pt x="33528" y="1066800"/>
                </a:lnTo>
                <a:lnTo>
                  <a:pt x="1778" y="1066800"/>
                </a:lnTo>
                <a:lnTo>
                  <a:pt x="39878" y="1143000"/>
                </a:lnTo>
                <a:lnTo>
                  <a:pt x="71628" y="1079500"/>
                </a:lnTo>
                <a:lnTo>
                  <a:pt x="77978" y="1066800"/>
                </a:lnTo>
                <a:close/>
              </a:path>
              <a:path w="615950" h="1758950">
                <a:moveTo>
                  <a:pt x="77978" y="457200"/>
                </a:moveTo>
                <a:lnTo>
                  <a:pt x="46228" y="457200"/>
                </a:lnTo>
                <a:lnTo>
                  <a:pt x="46228" y="0"/>
                </a:lnTo>
                <a:lnTo>
                  <a:pt x="33528" y="0"/>
                </a:lnTo>
                <a:lnTo>
                  <a:pt x="33528" y="457200"/>
                </a:lnTo>
                <a:lnTo>
                  <a:pt x="1778" y="457200"/>
                </a:lnTo>
                <a:lnTo>
                  <a:pt x="39878" y="533400"/>
                </a:lnTo>
                <a:lnTo>
                  <a:pt x="71628" y="469900"/>
                </a:lnTo>
                <a:lnTo>
                  <a:pt x="77978" y="457200"/>
                </a:lnTo>
                <a:close/>
              </a:path>
              <a:path w="615950" h="1758950">
                <a:moveTo>
                  <a:pt x="615950" y="609600"/>
                </a:moveTo>
                <a:lnTo>
                  <a:pt x="603250" y="603250"/>
                </a:lnTo>
                <a:lnTo>
                  <a:pt x="539750" y="571500"/>
                </a:lnTo>
                <a:lnTo>
                  <a:pt x="539750" y="603250"/>
                </a:lnTo>
                <a:lnTo>
                  <a:pt x="383794" y="603250"/>
                </a:lnTo>
                <a:lnTo>
                  <a:pt x="381000" y="606044"/>
                </a:lnTo>
                <a:lnTo>
                  <a:pt x="381000" y="1746250"/>
                </a:lnTo>
                <a:lnTo>
                  <a:pt x="12700" y="1746250"/>
                </a:lnTo>
                <a:lnTo>
                  <a:pt x="12700" y="1600200"/>
                </a:lnTo>
                <a:lnTo>
                  <a:pt x="0" y="1600200"/>
                </a:lnTo>
                <a:lnTo>
                  <a:pt x="0" y="1756156"/>
                </a:lnTo>
                <a:lnTo>
                  <a:pt x="2794" y="1758950"/>
                </a:lnTo>
                <a:lnTo>
                  <a:pt x="390906" y="1758950"/>
                </a:lnTo>
                <a:lnTo>
                  <a:pt x="393700" y="1756156"/>
                </a:lnTo>
                <a:lnTo>
                  <a:pt x="393700" y="1752600"/>
                </a:lnTo>
                <a:lnTo>
                  <a:pt x="393700" y="1746250"/>
                </a:lnTo>
                <a:lnTo>
                  <a:pt x="393700" y="615950"/>
                </a:lnTo>
                <a:lnTo>
                  <a:pt x="539750" y="615950"/>
                </a:lnTo>
                <a:lnTo>
                  <a:pt x="539750" y="647700"/>
                </a:lnTo>
                <a:lnTo>
                  <a:pt x="603250" y="615950"/>
                </a:lnTo>
                <a:lnTo>
                  <a:pt x="615950" y="609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089650" y="2747771"/>
            <a:ext cx="615950" cy="1758950"/>
          </a:xfrm>
          <a:custGeom>
            <a:avLst/>
            <a:gdLst/>
            <a:ahLst/>
            <a:cxnLst/>
            <a:rect l="l" t="t" r="r" b="b"/>
            <a:pathLst>
              <a:path w="615950" h="1758950">
                <a:moveTo>
                  <a:pt x="79502" y="1066800"/>
                </a:moveTo>
                <a:lnTo>
                  <a:pt x="47752" y="1066800"/>
                </a:lnTo>
                <a:lnTo>
                  <a:pt x="47752" y="762000"/>
                </a:lnTo>
                <a:lnTo>
                  <a:pt x="35052" y="762000"/>
                </a:lnTo>
                <a:lnTo>
                  <a:pt x="35052" y="1066800"/>
                </a:lnTo>
                <a:lnTo>
                  <a:pt x="3302" y="1066800"/>
                </a:lnTo>
                <a:lnTo>
                  <a:pt x="41402" y="1143000"/>
                </a:lnTo>
                <a:lnTo>
                  <a:pt x="73152" y="1079500"/>
                </a:lnTo>
                <a:lnTo>
                  <a:pt x="79502" y="1066800"/>
                </a:lnTo>
                <a:close/>
              </a:path>
              <a:path w="615950" h="1758950">
                <a:moveTo>
                  <a:pt x="79502" y="457200"/>
                </a:moveTo>
                <a:lnTo>
                  <a:pt x="47752" y="457200"/>
                </a:lnTo>
                <a:lnTo>
                  <a:pt x="47752" y="0"/>
                </a:lnTo>
                <a:lnTo>
                  <a:pt x="35052" y="0"/>
                </a:lnTo>
                <a:lnTo>
                  <a:pt x="35052" y="457200"/>
                </a:lnTo>
                <a:lnTo>
                  <a:pt x="3302" y="457200"/>
                </a:lnTo>
                <a:lnTo>
                  <a:pt x="41402" y="533400"/>
                </a:lnTo>
                <a:lnTo>
                  <a:pt x="73152" y="469900"/>
                </a:lnTo>
                <a:lnTo>
                  <a:pt x="79502" y="457200"/>
                </a:lnTo>
                <a:close/>
              </a:path>
              <a:path w="615950" h="1758950">
                <a:moveTo>
                  <a:pt x="615950" y="609600"/>
                </a:moveTo>
                <a:lnTo>
                  <a:pt x="603250" y="603250"/>
                </a:lnTo>
                <a:lnTo>
                  <a:pt x="539750" y="571500"/>
                </a:lnTo>
                <a:lnTo>
                  <a:pt x="539750" y="603250"/>
                </a:lnTo>
                <a:lnTo>
                  <a:pt x="383794" y="603250"/>
                </a:lnTo>
                <a:lnTo>
                  <a:pt x="381000" y="606044"/>
                </a:lnTo>
                <a:lnTo>
                  <a:pt x="381000" y="1746250"/>
                </a:lnTo>
                <a:lnTo>
                  <a:pt x="12700" y="1746250"/>
                </a:lnTo>
                <a:lnTo>
                  <a:pt x="12700" y="1600200"/>
                </a:lnTo>
                <a:lnTo>
                  <a:pt x="0" y="1600200"/>
                </a:lnTo>
                <a:lnTo>
                  <a:pt x="0" y="1756156"/>
                </a:lnTo>
                <a:lnTo>
                  <a:pt x="2794" y="1758950"/>
                </a:lnTo>
                <a:lnTo>
                  <a:pt x="390906" y="1758950"/>
                </a:lnTo>
                <a:lnTo>
                  <a:pt x="393700" y="1756156"/>
                </a:lnTo>
                <a:lnTo>
                  <a:pt x="393700" y="1752600"/>
                </a:lnTo>
                <a:lnTo>
                  <a:pt x="393700" y="1746250"/>
                </a:lnTo>
                <a:lnTo>
                  <a:pt x="393700" y="615950"/>
                </a:lnTo>
                <a:lnTo>
                  <a:pt x="539750" y="615950"/>
                </a:lnTo>
                <a:lnTo>
                  <a:pt x="539750" y="647700"/>
                </a:lnTo>
                <a:lnTo>
                  <a:pt x="603250" y="615950"/>
                </a:lnTo>
                <a:lnTo>
                  <a:pt x="615950" y="609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385050" y="2747771"/>
            <a:ext cx="763905" cy="1905000"/>
          </a:xfrm>
          <a:custGeom>
            <a:avLst/>
            <a:gdLst/>
            <a:ahLst/>
            <a:cxnLst/>
            <a:rect l="l" t="t" r="r" b="b"/>
            <a:pathLst>
              <a:path w="763904" h="1905000">
                <a:moveTo>
                  <a:pt x="615950" y="609600"/>
                </a:moveTo>
                <a:lnTo>
                  <a:pt x="603250" y="603250"/>
                </a:lnTo>
                <a:lnTo>
                  <a:pt x="539750" y="571500"/>
                </a:lnTo>
                <a:lnTo>
                  <a:pt x="539750" y="603250"/>
                </a:lnTo>
                <a:lnTo>
                  <a:pt x="383794" y="603250"/>
                </a:lnTo>
                <a:lnTo>
                  <a:pt x="381000" y="606044"/>
                </a:lnTo>
                <a:lnTo>
                  <a:pt x="381000" y="1746250"/>
                </a:lnTo>
                <a:lnTo>
                  <a:pt x="12700" y="1746250"/>
                </a:lnTo>
                <a:lnTo>
                  <a:pt x="12700" y="1600200"/>
                </a:lnTo>
                <a:lnTo>
                  <a:pt x="0" y="1600200"/>
                </a:lnTo>
                <a:lnTo>
                  <a:pt x="0" y="1756156"/>
                </a:lnTo>
                <a:lnTo>
                  <a:pt x="2794" y="1758950"/>
                </a:lnTo>
                <a:lnTo>
                  <a:pt x="390906" y="1758950"/>
                </a:lnTo>
                <a:lnTo>
                  <a:pt x="393700" y="1756156"/>
                </a:lnTo>
                <a:lnTo>
                  <a:pt x="393700" y="1752600"/>
                </a:lnTo>
                <a:lnTo>
                  <a:pt x="393700" y="1746250"/>
                </a:lnTo>
                <a:lnTo>
                  <a:pt x="393700" y="615950"/>
                </a:lnTo>
                <a:lnTo>
                  <a:pt x="539750" y="615950"/>
                </a:lnTo>
                <a:lnTo>
                  <a:pt x="539750" y="647700"/>
                </a:lnTo>
                <a:lnTo>
                  <a:pt x="603250" y="615950"/>
                </a:lnTo>
                <a:lnTo>
                  <a:pt x="615950" y="609600"/>
                </a:lnTo>
                <a:close/>
              </a:path>
              <a:path w="763904" h="1905000">
                <a:moveTo>
                  <a:pt x="763778" y="1828800"/>
                </a:moveTo>
                <a:lnTo>
                  <a:pt x="732028" y="1828800"/>
                </a:lnTo>
                <a:lnTo>
                  <a:pt x="732028" y="1600200"/>
                </a:lnTo>
                <a:lnTo>
                  <a:pt x="719328" y="1600200"/>
                </a:lnTo>
                <a:lnTo>
                  <a:pt x="719328" y="1828800"/>
                </a:lnTo>
                <a:lnTo>
                  <a:pt x="687578" y="1828800"/>
                </a:lnTo>
                <a:lnTo>
                  <a:pt x="725678" y="1905000"/>
                </a:lnTo>
                <a:lnTo>
                  <a:pt x="757428" y="1841500"/>
                </a:lnTo>
                <a:lnTo>
                  <a:pt x="763778" y="1828800"/>
                </a:lnTo>
                <a:close/>
              </a:path>
              <a:path w="763904" h="1905000">
                <a:moveTo>
                  <a:pt x="763778" y="1066800"/>
                </a:moveTo>
                <a:lnTo>
                  <a:pt x="732028" y="1066800"/>
                </a:lnTo>
                <a:lnTo>
                  <a:pt x="732028" y="762000"/>
                </a:lnTo>
                <a:lnTo>
                  <a:pt x="719328" y="762000"/>
                </a:lnTo>
                <a:lnTo>
                  <a:pt x="719328" y="1066800"/>
                </a:lnTo>
                <a:lnTo>
                  <a:pt x="687578" y="1066800"/>
                </a:lnTo>
                <a:lnTo>
                  <a:pt x="725678" y="1143000"/>
                </a:lnTo>
                <a:lnTo>
                  <a:pt x="757428" y="1079500"/>
                </a:lnTo>
                <a:lnTo>
                  <a:pt x="763778" y="1066800"/>
                </a:lnTo>
                <a:close/>
              </a:path>
              <a:path w="763904" h="1905000">
                <a:moveTo>
                  <a:pt x="763778" y="457200"/>
                </a:moveTo>
                <a:lnTo>
                  <a:pt x="732028" y="457200"/>
                </a:lnTo>
                <a:lnTo>
                  <a:pt x="732028" y="0"/>
                </a:lnTo>
                <a:lnTo>
                  <a:pt x="719328" y="0"/>
                </a:lnTo>
                <a:lnTo>
                  <a:pt x="719328" y="457200"/>
                </a:lnTo>
                <a:lnTo>
                  <a:pt x="687578" y="457200"/>
                </a:lnTo>
                <a:lnTo>
                  <a:pt x="725678" y="533400"/>
                </a:lnTo>
                <a:lnTo>
                  <a:pt x="757428" y="469900"/>
                </a:lnTo>
                <a:lnTo>
                  <a:pt x="763778" y="4572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5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91741" y="1945385"/>
            <a:ext cx="50831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3333CC"/>
                </a:solidFill>
              </a:rPr>
              <a:t>Public-Key</a:t>
            </a:r>
            <a:r>
              <a:rPr spc="-95" dirty="0">
                <a:solidFill>
                  <a:srgbClr val="3333CC"/>
                </a:solidFill>
              </a:rPr>
              <a:t> </a:t>
            </a:r>
            <a:r>
              <a:rPr dirty="0">
                <a:solidFill>
                  <a:srgbClr val="3333CC"/>
                </a:solidFill>
              </a:rPr>
              <a:t>Cryptography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6</a:t>
            </a:fld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869435" y="3151632"/>
            <a:ext cx="1170940" cy="228600"/>
          </a:xfrm>
          <a:custGeom>
            <a:avLst/>
            <a:gdLst/>
            <a:ahLst/>
            <a:cxnLst/>
            <a:rect l="l" t="t" r="r" b="b"/>
            <a:pathLst>
              <a:path w="1170939" h="228600">
                <a:moveTo>
                  <a:pt x="1018031" y="0"/>
                </a:moveTo>
                <a:lnTo>
                  <a:pt x="1018031" y="228600"/>
                </a:lnTo>
                <a:lnTo>
                  <a:pt x="1119631" y="152400"/>
                </a:lnTo>
                <a:lnTo>
                  <a:pt x="1056131" y="152400"/>
                </a:lnTo>
                <a:lnTo>
                  <a:pt x="1056131" y="76200"/>
                </a:lnTo>
                <a:lnTo>
                  <a:pt x="1119631" y="76200"/>
                </a:lnTo>
                <a:lnTo>
                  <a:pt x="1018031" y="0"/>
                </a:lnTo>
                <a:close/>
              </a:path>
              <a:path w="1170939" h="228600">
                <a:moveTo>
                  <a:pt x="1018031" y="76200"/>
                </a:moveTo>
                <a:lnTo>
                  <a:pt x="0" y="76200"/>
                </a:lnTo>
                <a:lnTo>
                  <a:pt x="0" y="152400"/>
                </a:lnTo>
                <a:lnTo>
                  <a:pt x="1018031" y="152400"/>
                </a:lnTo>
                <a:lnTo>
                  <a:pt x="1018031" y="76200"/>
                </a:lnTo>
                <a:close/>
              </a:path>
              <a:path w="1170939" h="228600">
                <a:moveTo>
                  <a:pt x="1119631" y="76200"/>
                </a:moveTo>
                <a:lnTo>
                  <a:pt x="1056131" y="76200"/>
                </a:lnTo>
                <a:lnTo>
                  <a:pt x="1056131" y="152400"/>
                </a:lnTo>
                <a:lnTo>
                  <a:pt x="1119631" y="152400"/>
                </a:lnTo>
                <a:lnTo>
                  <a:pt x="1170431" y="114300"/>
                </a:lnTo>
                <a:lnTo>
                  <a:pt x="1119631" y="7620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004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Symmetric</a:t>
            </a:r>
            <a:r>
              <a:rPr dirty="0"/>
              <a:t> </a:t>
            </a:r>
            <a:r>
              <a:rPr spc="-5" dirty="0"/>
              <a:t>cryptosystem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447800" y="3063239"/>
            <a:ext cx="1016635" cy="403860"/>
          </a:xfrm>
          <a:prstGeom prst="rect">
            <a:avLst/>
          </a:prstGeom>
          <a:solidFill>
            <a:srgbClr val="FF0066"/>
          </a:solidFill>
          <a:ln w="12191">
            <a:solidFill>
              <a:srgbClr val="000000"/>
            </a:solidFill>
          </a:ln>
        </p:spPr>
        <p:txBody>
          <a:bodyPr vert="horz" wrap="square" lIns="0" tIns="41275" rIns="0" bIns="0" rtlCol="0">
            <a:spAutoFit/>
          </a:bodyPr>
          <a:lstStyle/>
          <a:p>
            <a:pPr marL="267335">
              <a:lnSpc>
                <a:spcPct val="100000"/>
              </a:lnSpc>
              <a:spcBef>
                <a:spcPts val="325"/>
              </a:spcBef>
            </a:pPr>
            <a:r>
              <a:rPr sz="1600" b="1" spc="-15" dirty="0">
                <a:latin typeface="Arial"/>
                <a:cs typeface="Arial"/>
              </a:rPr>
              <a:t>Alice</a:t>
            </a:r>
            <a:endParaRPr sz="16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835140" y="3063239"/>
            <a:ext cx="1016635" cy="403860"/>
          </a:xfrm>
          <a:custGeom>
            <a:avLst/>
            <a:gdLst/>
            <a:ahLst/>
            <a:cxnLst/>
            <a:rect l="l" t="t" r="r" b="b"/>
            <a:pathLst>
              <a:path w="1016634" h="403860">
                <a:moveTo>
                  <a:pt x="1016507" y="0"/>
                </a:moveTo>
                <a:lnTo>
                  <a:pt x="0" y="0"/>
                </a:lnTo>
                <a:lnTo>
                  <a:pt x="0" y="403860"/>
                </a:lnTo>
                <a:lnTo>
                  <a:pt x="1016507" y="403860"/>
                </a:lnTo>
                <a:lnTo>
                  <a:pt x="1016507" y="0"/>
                </a:lnTo>
                <a:close/>
              </a:path>
            </a:pathLst>
          </a:custGeom>
          <a:solidFill>
            <a:srgbClr val="FF00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835140" y="3063239"/>
            <a:ext cx="1016635" cy="403860"/>
          </a:xfrm>
          <a:prstGeom prst="rect">
            <a:avLst/>
          </a:prstGeom>
          <a:ln w="12192">
            <a:solidFill>
              <a:srgbClr val="000000"/>
            </a:solidFill>
          </a:ln>
        </p:spPr>
        <p:txBody>
          <a:bodyPr vert="horz" wrap="square" lIns="0" tIns="41275" rIns="0" bIns="0" rtlCol="0">
            <a:spAutoFit/>
          </a:bodyPr>
          <a:lstStyle/>
          <a:p>
            <a:pPr marL="311785">
              <a:lnSpc>
                <a:spcPct val="100000"/>
              </a:lnSpc>
              <a:spcBef>
                <a:spcPts val="325"/>
              </a:spcBef>
            </a:pPr>
            <a:r>
              <a:rPr sz="1600" b="1" spc="-5" dirty="0">
                <a:latin typeface="Arial"/>
                <a:cs typeface="Arial"/>
              </a:rPr>
              <a:t>Bob</a:t>
            </a:r>
            <a:endParaRPr sz="16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886200" y="2057400"/>
            <a:ext cx="1016635" cy="381000"/>
          </a:xfrm>
          <a:prstGeom prst="rect">
            <a:avLst/>
          </a:prstGeom>
          <a:solidFill>
            <a:srgbClr val="CCCCFF"/>
          </a:solidFill>
          <a:ln w="12192">
            <a:solidFill>
              <a:srgbClr val="000000"/>
            </a:solidFill>
          </a:ln>
        </p:spPr>
        <p:txBody>
          <a:bodyPr vert="horz" wrap="square" lIns="0" tIns="40640" rIns="0" bIns="0" rtlCol="0">
            <a:spAutoFit/>
          </a:bodyPr>
          <a:lstStyle/>
          <a:p>
            <a:pPr marL="220345">
              <a:lnSpc>
                <a:spcPct val="100000"/>
              </a:lnSpc>
              <a:spcBef>
                <a:spcPts val="320"/>
              </a:spcBef>
            </a:pPr>
            <a:r>
              <a:rPr sz="1600" b="1" spc="-5" dirty="0">
                <a:latin typeface="Arial"/>
                <a:cs typeface="Arial"/>
              </a:rPr>
              <a:t>Oscar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54451" y="3063239"/>
            <a:ext cx="1213103" cy="40386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854451" y="3063239"/>
            <a:ext cx="1213485" cy="403860"/>
          </a:xfrm>
          <a:prstGeom prst="rect">
            <a:avLst/>
          </a:prstGeom>
          <a:ln w="12192">
            <a:solidFill>
              <a:srgbClr val="000000"/>
            </a:solidFill>
          </a:ln>
        </p:spPr>
        <p:txBody>
          <a:bodyPr vert="horz" wrap="square" lIns="0" tIns="41275" rIns="0" bIns="0" rtlCol="0">
            <a:spAutoFit/>
          </a:bodyPr>
          <a:lstStyle/>
          <a:p>
            <a:pPr marL="130810">
              <a:lnSpc>
                <a:spcPct val="100000"/>
              </a:lnSpc>
              <a:spcBef>
                <a:spcPts val="325"/>
              </a:spcBef>
            </a:pPr>
            <a:r>
              <a:rPr sz="1600" b="1" spc="-10" dirty="0">
                <a:latin typeface="Arial"/>
                <a:cs typeface="Arial"/>
              </a:rPr>
              <a:t>Encryptor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2848355" y="2438400"/>
            <a:ext cx="4105910" cy="3343910"/>
            <a:chOff x="2848355" y="2438400"/>
            <a:chExt cx="4105910" cy="3343910"/>
          </a:xfrm>
        </p:grpSpPr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039867" y="3063240"/>
              <a:ext cx="1117091" cy="40386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848355" y="2438400"/>
              <a:ext cx="4105602" cy="3343822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5109464" y="3092576"/>
            <a:ext cx="97790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Arial"/>
                <a:cs typeface="Arial"/>
              </a:rPr>
              <a:t>Decr</a:t>
            </a:r>
            <a:r>
              <a:rPr sz="1600" b="1" spc="-40" dirty="0">
                <a:latin typeface="Arial"/>
                <a:cs typeface="Arial"/>
              </a:rPr>
              <a:t>y</a:t>
            </a:r>
            <a:r>
              <a:rPr sz="1600" b="1" spc="-5" dirty="0">
                <a:latin typeface="Arial"/>
                <a:cs typeface="Arial"/>
              </a:rPr>
              <a:t>p</a:t>
            </a:r>
            <a:r>
              <a:rPr sz="1600" b="1" spc="-15" dirty="0">
                <a:latin typeface="Arial"/>
                <a:cs typeface="Arial"/>
              </a:rPr>
              <a:t>t</a:t>
            </a:r>
            <a:r>
              <a:rPr sz="1600" b="1" spc="-5" dirty="0">
                <a:latin typeface="Arial"/>
                <a:cs typeface="Arial"/>
              </a:rPr>
              <a:t>or</a:t>
            </a:r>
            <a:endParaRPr sz="16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462783" y="3151632"/>
            <a:ext cx="391795" cy="228600"/>
          </a:xfrm>
          <a:custGeom>
            <a:avLst/>
            <a:gdLst/>
            <a:ahLst/>
            <a:cxnLst/>
            <a:rect l="l" t="t" r="r" b="b"/>
            <a:pathLst>
              <a:path w="391794" h="228600">
                <a:moveTo>
                  <a:pt x="239268" y="0"/>
                </a:moveTo>
                <a:lnTo>
                  <a:pt x="239268" y="228600"/>
                </a:lnTo>
                <a:lnTo>
                  <a:pt x="340868" y="152400"/>
                </a:lnTo>
                <a:lnTo>
                  <a:pt x="277368" y="152400"/>
                </a:lnTo>
                <a:lnTo>
                  <a:pt x="277368" y="76200"/>
                </a:lnTo>
                <a:lnTo>
                  <a:pt x="340868" y="76200"/>
                </a:lnTo>
                <a:lnTo>
                  <a:pt x="239268" y="0"/>
                </a:lnTo>
                <a:close/>
              </a:path>
              <a:path w="391794" h="228600">
                <a:moveTo>
                  <a:pt x="239268" y="76200"/>
                </a:moveTo>
                <a:lnTo>
                  <a:pt x="0" y="76200"/>
                </a:lnTo>
                <a:lnTo>
                  <a:pt x="0" y="152400"/>
                </a:lnTo>
                <a:lnTo>
                  <a:pt x="239268" y="152400"/>
                </a:lnTo>
                <a:lnTo>
                  <a:pt x="239268" y="76200"/>
                </a:lnTo>
                <a:close/>
              </a:path>
              <a:path w="391794" h="228600">
                <a:moveTo>
                  <a:pt x="340868" y="76200"/>
                </a:moveTo>
                <a:lnTo>
                  <a:pt x="277368" y="76200"/>
                </a:lnTo>
                <a:lnTo>
                  <a:pt x="277368" y="152400"/>
                </a:lnTo>
                <a:lnTo>
                  <a:pt x="340868" y="152400"/>
                </a:lnTo>
                <a:lnTo>
                  <a:pt x="391668" y="114300"/>
                </a:lnTo>
                <a:lnTo>
                  <a:pt x="340868" y="76200"/>
                </a:lnTo>
                <a:close/>
              </a:path>
            </a:pathLst>
          </a:custGeom>
          <a:solidFill>
            <a:srgbClr val="FF00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3044444" y="3903979"/>
            <a:ext cx="1807210" cy="1421765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028065" marR="5080" indent="43815">
              <a:lnSpc>
                <a:spcPts val="1789"/>
              </a:lnSpc>
              <a:spcBef>
                <a:spcPts val="265"/>
              </a:spcBef>
            </a:pPr>
            <a:r>
              <a:rPr sz="1600" b="1" spc="-5" dirty="0">
                <a:latin typeface="Arial"/>
                <a:cs typeface="Arial"/>
              </a:rPr>
              <a:t>Secure  cha</a:t>
            </a:r>
            <a:r>
              <a:rPr sz="1600" b="1" spc="-10" dirty="0">
                <a:latin typeface="Arial"/>
                <a:cs typeface="Arial"/>
              </a:rPr>
              <a:t>n</a:t>
            </a:r>
            <a:r>
              <a:rPr sz="1600" b="1" spc="-5" dirty="0">
                <a:latin typeface="Arial"/>
                <a:cs typeface="Arial"/>
              </a:rPr>
              <a:t>nel</a:t>
            </a:r>
            <a:endParaRPr sz="16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 dirty="0">
              <a:latin typeface="Arial"/>
              <a:cs typeface="Arial"/>
            </a:endParaRPr>
          </a:p>
          <a:p>
            <a:pPr marL="12700" marR="1122045" indent="149225">
              <a:lnSpc>
                <a:spcPts val="1789"/>
              </a:lnSpc>
            </a:pPr>
            <a:r>
              <a:rPr sz="1600" b="1" spc="-5" dirty="0">
                <a:latin typeface="Arial"/>
                <a:cs typeface="Arial"/>
              </a:rPr>
              <a:t>Key  so</a:t>
            </a:r>
            <a:r>
              <a:rPr sz="1600" b="1" spc="-15" dirty="0">
                <a:latin typeface="Arial"/>
                <a:cs typeface="Arial"/>
              </a:rPr>
              <a:t>u</a:t>
            </a:r>
            <a:r>
              <a:rPr sz="1600" b="1" spc="-5" dirty="0">
                <a:latin typeface="Arial"/>
                <a:cs typeface="Arial"/>
              </a:rPr>
              <a:t>rce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7</a:t>
            </a:fld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2437" y="3162300"/>
            <a:ext cx="8239125" cy="3016250"/>
            <a:chOff x="452437" y="3162300"/>
            <a:chExt cx="8239125" cy="3016250"/>
          </a:xfrm>
        </p:grpSpPr>
        <p:sp>
          <p:nvSpPr>
            <p:cNvPr id="3" name="object 3"/>
            <p:cNvSpPr/>
            <p:nvPr/>
          </p:nvSpPr>
          <p:spPr>
            <a:xfrm>
              <a:off x="4419600" y="3200400"/>
              <a:ext cx="0" cy="675640"/>
            </a:xfrm>
            <a:custGeom>
              <a:avLst/>
              <a:gdLst/>
              <a:ahLst/>
              <a:cxnLst/>
              <a:rect l="l" t="t" r="r" b="b"/>
              <a:pathLst>
                <a:path h="675639">
                  <a:moveTo>
                    <a:pt x="0" y="0"/>
                  </a:moveTo>
                  <a:lnTo>
                    <a:pt x="0" y="675132"/>
                  </a:lnTo>
                </a:path>
              </a:pathLst>
            </a:custGeom>
            <a:ln w="76200">
              <a:solidFill>
                <a:srgbClr val="00CC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381500" y="4495800"/>
              <a:ext cx="723900" cy="495300"/>
            </a:xfrm>
            <a:custGeom>
              <a:avLst/>
              <a:gdLst/>
              <a:ahLst/>
              <a:cxnLst/>
              <a:rect l="l" t="t" r="r" b="b"/>
              <a:pathLst>
                <a:path w="723900" h="495300">
                  <a:moveTo>
                    <a:pt x="152400" y="190500"/>
                  </a:moveTo>
                  <a:lnTo>
                    <a:pt x="76200" y="190500"/>
                  </a:lnTo>
                  <a:lnTo>
                    <a:pt x="76200" y="457200"/>
                  </a:lnTo>
                  <a:lnTo>
                    <a:pt x="79188" y="472047"/>
                  </a:lnTo>
                  <a:lnTo>
                    <a:pt x="87344" y="484155"/>
                  </a:lnTo>
                  <a:lnTo>
                    <a:pt x="99452" y="492311"/>
                  </a:lnTo>
                  <a:lnTo>
                    <a:pt x="114300" y="495300"/>
                  </a:lnTo>
                  <a:lnTo>
                    <a:pt x="723900" y="495300"/>
                  </a:lnTo>
                  <a:lnTo>
                    <a:pt x="723900" y="457200"/>
                  </a:lnTo>
                  <a:lnTo>
                    <a:pt x="152400" y="457200"/>
                  </a:lnTo>
                  <a:lnTo>
                    <a:pt x="114300" y="419100"/>
                  </a:lnTo>
                  <a:lnTo>
                    <a:pt x="152400" y="419100"/>
                  </a:lnTo>
                  <a:lnTo>
                    <a:pt x="152400" y="190500"/>
                  </a:lnTo>
                  <a:close/>
                </a:path>
                <a:path w="723900" h="495300">
                  <a:moveTo>
                    <a:pt x="152400" y="419100"/>
                  </a:moveTo>
                  <a:lnTo>
                    <a:pt x="114300" y="419100"/>
                  </a:lnTo>
                  <a:lnTo>
                    <a:pt x="152400" y="457200"/>
                  </a:lnTo>
                  <a:lnTo>
                    <a:pt x="152400" y="419100"/>
                  </a:lnTo>
                  <a:close/>
                </a:path>
                <a:path w="723900" h="495300">
                  <a:moveTo>
                    <a:pt x="723900" y="419100"/>
                  </a:moveTo>
                  <a:lnTo>
                    <a:pt x="152400" y="419100"/>
                  </a:lnTo>
                  <a:lnTo>
                    <a:pt x="152400" y="457200"/>
                  </a:lnTo>
                  <a:lnTo>
                    <a:pt x="723900" y="457200"/>
                  </a:lnTo>
                  <a:lnTo>
                    <a:pt x="723900" y="419100"/>
                  </a:lnTo>
                  <a:close/>
                </a:path>
                <a:path w="723900" h="495300">
                  <a:moveTo>
                    <a:pt x="114300" y="0"/>
                  </a:moveTo>
                  <a:lnTo>
                    <a:pt x="0" y="228600"/>
                  </a:lnTo>
                  <a:lnTo>
                    <a:pt x="76200" y="228600"/>
                  </a:lnTo>
                  <a:lnTo>
                    <a:pt x="76200" y="190500"/>
                  </a:lnTo>
                  <a:lnTo>
                    <a:pt x="209550" y="190500"/>
                  </a:lnTo>
                  <a:lnTo>
                    <a:pt x="114300" y="0"/>
                  </a:lnTo>
                  <a:close/>
                </a:path>
                <a:path w="723900" h="495300">
                  <a:moveTo>
                    <a:pt x="209550" y="190500"/>
                  </a:moveTo>
                  <a:lnTo>
                    <a:pt x="152400" y="190500"/>
                  </a:lnTo>
                  <a:lnTo>
                    <a:pt x="152400" y="228600"/>
                  </a:lnTo>
                  <a:lnTo>
                    <a:pt x="228600" y="228600"/>
                  </a:lnTo>
                  <a:lnTo>
                    <a:pt x="209550" y="19050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3600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Asymmetric </a:t>
            </a:r>
            <a:r>
              <a:rPr dirty="0"/>
              <a:t>crypto</a:t>
            </a:r>
            <a:r>
              <a:rPr spc="-20" dirty="0"/>
              <a:t> </a:t>
            </a:r>
            <a:r>
              <a:rPr spc="-5" dirty="0"/>
              <a:t>system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447800" y="3063239"/>
            <a:ext cx="1016635" cy="403860"/>
          </a:xfrm>
          <a:prstGeom prst="rect">
            <a:avLst/>
          </a:prstGeom>
          <a:solidFill>
            <a:srgbClr val="FF0066"/>
          </a:solidFill>
          <a:ln w="12191">
            <a:solidFill>
              <a:srgbClr val="000000"/>
            </a:solidFill>
          </a:ln>
        </p:spPr>
        <p:txBody>
          <a:bodyPr vert="horz" wrap="square" lIns="0" tIns="47625" rIns="0" bIns="0" rtlCol="0">
            <a:spAutoFit/>
          </a:bodyPr>
          <a:lstStyle/>
          <a:p>
            <a:pPr marL="327025">
              <a:lnSpc>
                <a:spcPct val="100000"/>
              </a:lnSpc>
              <a:spcBef>
                <a:spcPts val="375"/>
              </a:spcBef>
            </a:pPr>
            <a:r>
              <a:rPr sz="1200" b="1" spc="-10" dirty="0">
                <a:latin typeface="Arial"/>
                <a:cs typeface="Arial"/>
              </a:rPr>
              <a:t>Alice</a:t>
            </a:r>
            <a:endParaRPr sz="12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835140" y="3063239"/>
            <a:ext cx="1016635" cy="403860"/>
          </a:xfrm>
          <a:custGeom>
            <a:avLst/>
            <a:gdLst/>
            <a:ahLst/>
            <a:cxnLst/>
            <a:rect l="l" t="t" r="r" b="b"/>
            <a:pathLst>
              <a:path w="1016634" h="403860">
                <a:moveTo>
                  <a:pt x="1016507" y="0"/>
                </a:moveTo>
                <a:lnTo>
                  <a:pt x="0" y="0"/>
                </a:lnTo>
                <a:lnTo>
                  <a:pt x="0" y="403860"/>
                </a:lnTo>
                <a:lnTo>
                  <a:pt x="1016507" y="403860"/>
                </a:lnTo>
                <a:lnTo>
                  <a:pt x="1016507" y="0"/>
                </a:lnTo>
                <a:close/>
              </a:path>
            </a:pathLst>
          </a:custGeom>
          <a:solidFill>
            <a:srgbClr val="FF00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835140" y="3063239"/>
            <a:ext cx="1016635" cy="403860"/>
          </a:xfrm>
          <a:prstGeom prst="rect">
            <a:avLst/>
          </a:prstGeom>
          <a:ln w="12192">
            <a:solidFill>
              <a:srgbClr val="000000"/>
            </a:solidFill>
          </a:ln>
        </p:spPr>
        <p:txBody>
          <a:bodyPr vert="horz" wrap="square" lIns="0" tIns="4762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375"/>
              </a:spcBef>
            </a:pPr>
            <a:r>
              <a:rPr sz="1200" b="1" spc="-5" dirty="0">
                <a:latin typeface="Arial"/>
                <a:cs typeface="Arial"/>
              </a:rPr>
              <a:t>Bob</a:t>
            </a:r>
            <a:endParaRPr sz="12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86200" y="2057400"/>
            <a:ext cx="1016635" cy="381000"/>
          </a:xfrm>
          <a:prstGeom prst="rect">
            <a:avLst/>
          </a:prstGeom>
          <a:solidFill>
            <a:srgbClr val="CCCCFF"/>
          </a:solidFill>
          <a:ln w="12192">
            <a:solidFill>
              <a:srgbClr val="000000"/>
            </a:solidFill>
          </a:ln>
        </p:spPr>
        <p:txBody>
          <a:bodyPr vert="horz" wrap="square" lIns="0" tIns="46990" rIns="0" bIns="0" rtlCol="0">
            <a:spAutoFit/>
          </a:bodyPr>
          <a:lstStyle/>
          <a:p>
            <a:pPr marL="290830">
              <a:lnSpc>
                <a:spcPct val="100000"/>
              </a:lnSpc>
              <a:spcBef>
                <a:spcPts val="370"/>
              </a:spcBef>
            </a:pPr>
            <a:r>
              <a:rPr sz="1200" b="1" dirty="0">
                <a:latin typeface="Arial"/>
                <a:cs typeface="Arial"/>
              </a:rPr>
              <a:t>Oscar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54451" y="3063239"/>
            <a:ext cx="1014984" cy="403860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2854451" y="3063239"/>
            <a:ext cx="1015365" cy="403860"/>
          </a:xfrm>
          <a:prstGeom prst="rect">
            <a:avLst/>
          </a:prstGeom>
          <a:ln w="12192">
            <a:solidFill>
              <a:srgbClr val="000000"/>
            </a:solidFill>
          </a:ln>
        </p:spPr>
        <p:txBody>
          <a:bodyPr vert="horz" wrap="square" lIns="0" tIns="47625" rIns="0" bIns="0" rtlCol="0">
            <a:spAutoFit/>
          </a:bodyPr>
          <a:lstStyle/>
          <a:p>
            <a:pPr marL="148590">
              <a:lnSpc>
                <a:spcPct val="100000"/>
              </a:lnSpc>
              <a:spcBef>
                <a:spcPts val="375"/>
              </a:spcBef>
            </a:pPr>
            <a:r>
              <a:rPr sz="1200" b="1" spc="-5" dirty="0">
                <a:latin typeface="Arial"/>
                <a:cs typeface="Arial"/>
              </a:rPr>
              <a:t>Encryptor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3869435" y="2438400"/>
            <a:ext cx="4190365" cy="3722370"/>
            <a:chOff x="3869435" y="2438400"/>
            <a:chExt cx="4190365" cy="3722370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039867" y="3063240"/>
              <a:ext cx="1016508" cy="403860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869435" y="2438400"/>
              <a:ext cx="4189812" cy="3721839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5177154" y="3098672"/>
            <a:ext cx="7416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Arial"/>
                <a:cs typeface="Arial"/>
              </a:rPr>
              <a:t>De</a:t>
            </a:r>
            <a:r>
              <a:rPr sz="1200" b="1" dirty="0">
                <a:latin typeface="Arial"/>
                <a:cs typeface="Arial"/>
              </a:rPr>
              <a:t>c</a:t>
            </a:r>
            <a:r>
              <a:rPr sz="1200" b="1" spc="-5" dirty="0">
                <a:latin typeface="Arial"/>
                <a:cs typeface="Arial"/>
              </a:rPr>
              <a:t>r</a:t>
            </a:r>
            <a:r>
              <a:rPr sz="1200" b="1" spc="-35" dirty="0">
                <a:latin typeface="Arial"/>
                <a:cs typeface="Arial"/>
              </a:rPr>
              <a:t>y</a:t>
            </a:r>
            <a:r>
              <a:rPr sz="1200" b="1" dirty="0">
                <a:latin typeface="Arial"/>
                <a:cs typeface="Arial"/>
              </a:rPr>
              <a:t>p</a:t>
            </a:r>
            <a:r>
              <a:rPr sz="1200" b="1" spc="-5" dirty="0">
                <a:latin typeface="Arial"/>
                <a:cs typeface="Arial"/>
              </a:rPr>
              <a:t>t</a:t>
            </a:r>
            <a:r>
              <a:rPr sz="1200" b="1" dirty="0">
                <a:latin typeface="Arial"/>
                <a:cs typeface="Arial"/>
              </a:rPr>
              <a:t>or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462783" y="3151632"/>
            <a:ext cx="2696210" cy="1344295"/>
            <a:chOff x="2462783" y="3151632"/>
            <a:chExt cx="2696210" cy="1344295"/>
          </a:xfrm>
        </p:grpSpPr>
        <p:sp>
          <p:nvSpPr>
            <p:cNvPr id="17" name="object 17"/>
            <p:cNvSpPr/>
            <p:nvPr/>
          </p:nvSpPr>
          <p:spPr>
            <a:xfrm>
              <a:off x="2462783" y="3151632"/>
              <a:ext cx="391795" cy="228600"/>
            </a:xfrm>
            <a:custGeom>
              <a:avLst/>
              <a:gdLst/>
              <a:ahLst/>
              <a:cxnLst/>
              <a:rect l="l" t="t" r="r" b="b"/>
              <a:pathLst>
                <a:path w="391794" h="228600">
                  <a:moveTo>
                    <a:pt x="239268" y="0"/>
                  </a:moveTo>
                  <a:lnTo>
                    <a:pt x="239268" y="228600"/>
                  </a:lnTo>
                  <a:lnTo>
                    <a:pt x="340868" y="152400"/>
                  </a:lnTo>
                  <a:lnTo>
                    <a:pt x="277368" y="152400"/>
                  </a:lnTo>
                  <a:lnTo>
                    <a:pt x="277368" y="76200"/>
                  </a:lnTo>
                  <a:lnTo>
                    <a:pt x="340868" y="76200"/>
                  </a:lnTo>
                  <a:lnTo>
                    <a:pt x="239268" y="0"/>
                  </a:lnTo>
                  <a:close/>
                </a:path>
                <a:path w="391794" h="228600">
                  <a:moveTo>
                    <a:pt x="239268" y="76200"/>
                  </a:moveTo>
                  <a:lnTo>
                    <a:pt x="0" y="76200"/>
                  </a:lnTo>
                  <a:lnTo>
                    <a:pt x="0" y="152400"/>
                  </a:lnTo>
                  <a:lnTo>
                    <a:pt x="239268" y="152400"/>
                  </a:lnTo>
                  <a:lnTo>
                    <a:pt x="239268" y="76200"/>
                  </a:lnTo>
                  <a:close/>
                </a:path>
                <a:path w="391794" h="228600">
                  <a:moveTo>
                    <a:pt x="340868" y="76200"/>
                  </a:moveTo>
                  <a:lnTo>
                    <a:pt x="277368" y="76200"/>
                  </a:lnTo>
                  <a:lnTo>
                    <a:pt x="277368" y="152400"/>
                  </a:lnTo>
                  <a:lnTo>
                    <a:pt x="340868" y="152400"/>
                  </a:lnTo>
                  <a:lnTo>
                    <a:pt x="391668" y="114300"/>
                  </a:lnTo>
                  <a:lnTo>
                    <a:pt x="340868" y="76200"/>
                  </a:lnTo>
                  <a:close/>
                </a:path>
              </a:pathLst>
            </a:custGeom>
            <a:solidFill>
              <a:srgbClr val="FF00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3832859" y="3875532"/>
              <a:ext cx="1325880" cy="620395"/>
            </a:xfrm>
            <a:custGeom>
              <a:avLst/>
              <a:gdLst/>
              <a:ahLst/>
              <a:cxnLst/>
              <a:rect l="l" t="t" r="r" b="b"/>
              <a:pathLst>
                <a:path w="1325879" h="620395">
                  <a:moveTo>
                    <a:pt x="1325880" y="0"/>
                  </a:moveTo>
                  <a:lnTo>
                    <a:pt x="0" y="0"/>
                  </a:lnTo>
                  <a:lnTo>
                    <a:pt x="0" y="620268"/>
                  </a:lnTo>
                  <a:lnTo>
                    <a:pt x="1325880" y="620268"/>
                  </a:lnTo>
                  <a:lnTo>
                    <a:pt x="1325880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5165852" y="4835779"/>
            <a:ext cx="8458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Arial"/>
                <a:cs typeface="Arial"/>
              </a:rPr>
              <a:t>Key</a:t>
            </a:r>
            <a:r>
              <a:rPr sz="1200" b="1" spc="-6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source</a:t>
            </a:r>
            <a:endParaRPr sz="12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3832859" y="3875532"/>
            <a:ext cx="1325880" cy="620395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64135" rIns="0" bIns="0" rtlCol="0">
            <a:spAutoFit/>
          </a:bodyPr>
          <a:lstStyle/>
          <a:p>
            <a:pPr marL="374015" marR="306070" indent="-59690">
              <a:lnSpc>
                <a:spcPts val="1330"/>
              </a:lnSpc>
              <a:spcBef>
                <a:spcPts val="505"/>
              </a:spcBef>
            </a:pPr>
            <a:r>
              <a:rPr sz="1200" b="1" spc="-45" dirty="0">
                <a:latin typeface="Arial"/>
                <a:cs typeface="Arial"/>
              </a:rPr>
              <a:t>A</a:t>
            </a:r>
            <a:r>
              <a:rPr sz="1200" b="1" dirty="0">
                <a:latin typeface="Arial"/>
                <a:cs typeface="Arial"/>
              </a:rPr>
              <a:t>u</a:t>
            </a:r>
            <a:r>
              <a:rPr sz="1200" b="1" spc="-5" dirty="0">
                <a:latin typeface="Arial"/>
                <a:cs typeface="Arial"/>
              </a:rPr>
              <a:t>t</a:t>
            </a:r>
            <a:r>
              <a:rPr sz="1200" b="1" dirty="0">
                <a:latin typeface="Arial"/>
                <a:cs typeface="Arial"/>
              </a:rPr>
              <a:t>hen</a:t>
            </a:r>
            <a:r>
              <a:rPr sz="1200" b="1" spc="-5" dirty="0">
                <a:latin typeface="Arial"/>
                <a:cs typeface="Arial"/>
              </a:rPr>
              <a:t>t</a:t>
            </a:r>
            <a:r>
              <a:rPr sz="1200" b="1" dirty="0">
                <a:latin typeface="Arial"/>
                <a:cs typeface="Arial"/>
              </a:rPr>
              <a:t>ic  channel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512514" y="3467100"/>
            <a:ext cx="1320800" cy="1562735"/>
            <a:chOff x="2512514" y="3467100"/>
            <a:chExt cx="1320800" cy="1562735"/>
          </a:xfrm>
        </p:grpSpPr>
        <p:sp>
          <p:nvSpPr>
            <p:cNvPr id="22" name="object 22"/>
            <p:cNvSpPr/>
            <p:nvPr/>
          </p:nvSpPr>
          <p:spPr>
            <a:xfrm>
              <a:off x="2514600" y="3467099"/>
              <a:ext cx="1318260" cy="1562100"/>
            </a:xfrm>
            <a:custGeom>
              <a:avLst/>
              <a:gdLst/>
              <a:ahLst/>
              <a:cxnLst/>
              <a:rect l="l" t="t" r="r" b="b"/>
              <a:pathLst>
                <a:path w="1318260" h="1562100">
                  <a:moveTo>
                    <a:pt x="600456" y="419100"/>
                  </a:moveTo>
                  <a:lnTo>
                    <a:pt x="0" y="419100"/>
                  </a:lnTo>
                  <a:lnTo>
                    <a:pt x="0" y="1562100"/>
                  </a:lnTo>
                  <a:lnTo>
                    <a:pt x="600456" y="1562100"/>
                  </a:lnTo>
                  <a:lnTo>
                    <a:pt x="600456" y="419100"/>
                  </a:lnTo>
                  <a:close/>
                </a:path>
                <a:path w="1318260" h="1562100">
                  <a:moveTo>
                    <a:pt x="1318260" y="581025"/>
                  </a:moveTo>
                  <a:lnTo>
                    <a:pt x="965200" y="581025"/>
                  </a:lnTo>
                  <a:lnTo>
                    <a:pt x="965200" y="152400"/>
                  </a:lnTo>
                  <a:lnTo>
                    <a:pt x="1041400" y="152400"/>
                  </a:lnTo>
                  <a:lnTo>
                    <a:pt x="1012825" y="114300"/>
                  </a:lnTo>
                  <a:lnTo>
                    <a:pt x="927100" y="0"/>
                  </a:lnTo>
                  <a:lnTo>
                    <a:pt x="812800" y="152400"/>
                  </a:lnTo>
                  <a:lnTo>
                    <a:pt x="889000" y="152400"/>
                  </a:lnTo>
                  <a:lnTo>
                    <a:pt x="889000" y="619125"/>
                  </a:lnTo>
                  <a:lnTo>
                    <a:pt x="891997" y="633984"/>
                  </a:lnTo>
                  <a:lnTo>
                    <a:pt x="900188" y="646087"/>
                  </a:lnTo>
                  <a:lnTo>
                    <a:pt x="912304" y="654240"/>
                  </a:lnTo>
                  <a:lnTo>
                    <a:pt x="927100" y="657225"/>
                  </a:lnTo>
                  <a:lnTo>
                    <a:pt x="1318260" y="657225"/>
                  </a:lnTo>
                  <a:lnTo>
                    <a:pt x="1318260" y="619125"/>
                  </a:lnTo>
                  <a:lnTo>
                    <a:pt x="1318260" y="581025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512514" y="3884123"/>
              <a:ext cx="587375" cy="1138555"/>
            </a:xfrm>
            <a:custGeom>
              <a:avLst/>
              <a:gdLst/>
              <a:ahLst/>
              <a:cxnLst/>
              <a:rect l="l" t="t" r="r" b="b"/>
              <a:pathLst>
                <a:path w="587375" h="1138554">
                  <a:moveTo>
                    <a:pt x="387881" y="0"/>
                  </a:moveTo>
                  <a:lnTo>
                    <a:pt x="210752" y="0"/>
                  </a:lnTo>
                  <a:lnTo>
                    <a:pt x="144413" y="109280"/>
                  </a:lnTo>
                  <a:lnTo>
                    <a:pt x="116388" y="109280"/>
                  </a:lnTo>
                  <a:lnTo>
                    <a:pt x="104659" y="135252"/>
                  </a:lnTo>
                  <a:lnTo>
                    <a:pt x="93061" y="145543"/>
                  </a:lnTo>
                  <a:lnTo>
                    <a:pt x="43792" y="145543"/>
                  </a:lnTo>
                  <a:lnTo>
                    <a:pt x="43792" y="168739"/>
                  </a:lnTo>
                  <a:lnTo>
                    <a:pt x="0" y="168739"/>
                  </a:lnTo>
                  <a:lnTo>
                    <a:pt x="0" y="329148"/>
                  </a:lnTo>
                  <a:lnTo>
                    <a:pt x="44444" y="329148"/>
                  </a:lnTo>
                  <a:lnTo>
                    <a:pt x="44444" y="363233"/>
                  </a:lnTo>
                  <a:lnTo>
                    <a:pt x="102702" y="363233"/>
                  </a:lnTo>
                  <a:lnTo>
                    <a:pt x="115605" y="402219"/>
                  </a:lnTo>
                  <a:lnTo>
                    <a:pt x="144413" y="402219"/>
                  </a:lnTo>
                  <a:lnTo>
                    <a:pt x="144413" y="483513"/>
                  </a:lnTo>
                  <a:lnTo>
                    <a:pt x="170351" y="483513"/>
                  </a:lnTo>
                  <a:lnTo>
                    <a:pt x="170351" y="576295"/>
                  </a:lnTo>
                  <a:lnTo>
                    <a:pt x="213487" y="576295"/>
                  </a:lnTo>
                  <a:lnTo>
                    <a:pt x="220268" y="645364"/>
                  </a:lnTo>
                  <a:lnTo>
                    <a:pt x="255846" y="687715"/>
                  </a:lnTo>
                  <a:lnTo>
                    <a:pt x="255846" y="720418"/>
                  </a:lnTo>
                  <a:lnTo>
                    <a:pt x="219615" y="753256"/>
                  </a:lnTo>
                  <a:lnTo>
                    <a:pt x="256498" y="790129"/>
                  </a:lnTo>
                  <a:lnTo>
                    <a:pt x="256498" y="821536"/>
                  </a:lnTo>
                  <a:lnTo>
                    <a:pt x="210099" y="857756"/>
                  </a:lnTo>
                  <a:lnTo>
                    <a:pt x="214139" y="863882"/>
                  </a:lnTo>
                  <a:lnTo>
                    <a:pt x="219615" y="926689"/>
                  </a:lnTo>
                  <a:lnTo>
                    <a:pt x="250375" y="946493"/>
                  </a:lnTo>
                  <a:lnTo>
                    <a:pt x="255846" y="955357"/>
                  </a:lnTo>
                  <a:lnTo>
                    <a:pt x="220268" y="977246"/>
                  </a:lnTo>
                  <a:lnTo>
                    <a:pt x="255846" y="1002527"/>
                  </a:lnTo>
                  <a:lnTo>
                    <a:pt x="255846" y="1030410"/>
                  </a:lnTo>
                  <a:lnTo>
                    <a:pt x="220268" y="1054385"/>
                  </a:lnTo>
                  <a:lnTo>
                    <a:pt x="320101" y="1138430"/>
                  </a:lnTo>
                  <a:lnTo>
                    <a:pt x="398174" y="1065329"/>
                  </a:lnTo>
                  <a:lnTo>
                    <a:pt x="396091" y="580487"/>
                  </a:lnTo>
                  <a:lnTo>
                    <a:pt x="428934" y="579834"/>
                  </a:lnTo>
                  <a:lnTo>
                    <a:pt x="428934" y="499140"/>
                  </a:lnTo>
                  <a:lnTo>
                    <a:pt x="435057" y="486943"/>
                  </a:lnTo>
                  <a:lnTo>
                    <a:pt x="453567" y="486943"/>
                  </a:lnTo>
                  <a:lnTo>
                    <a:pt x="455655" y="406412"/>
                  </a:lnTo>
                  <a:lnTo>
                    <a:pt x="483022" y="405595"/>
                  </a:lnTo>
                  <a:lnTo>
                    <a:pt x="497361" y="366010"/>
                  </a:lnTo>
                  <a:lnTo>
                    <a:pt x="547256" y="366010"/>
                  </a:lnTo>
                  <a:lnTo>
                    <a:pt x="547909" y="332633"/>
                  </a:lnTo>
                  <a:lnTo>
                    <a:pt x="586896" y="331870"/>
                  </a:lnTo>
                  <a:lnTo>
                    <a:pt x="586896" y="172768"/>
                  </a:lnTo>
                  <a:lnTo>
                    <a:pt x="568517" y="172768"/>
                  </a:lnTo>
                  <a:lnTo>
                    <a:pt x="548561" y="172115"/>
                  </a:lnTo>
                  <a:lnTo>
                    <a:pt x="547909" y="146197"/>
                  </a:lnTo>
                  <a:lnTo>
                    <a:pt x="495273" y="146197"/>
                  </a:lnTo>
                  <a:lnTo>
                    <a:pt x="484957" y="113364"/>
                  </a:lnTo>
                  <a:lnTo>
                    <a:pt x="212057" y="113364"/>
                  </a:lnTo>
                  <a:lnTo>
                    <a:pt x="251028" y="43777"/>
                  </a:lnTo>
                  <a:lnTo>
                    <a:pt x="354244" y="43777"/>
                  </a:lnTo>
                  <a:lnTo>
                    <a:pt x="360608" y="35638"/>
                  </a:lnTo>
                  <a:lnTo>
                    <a:pt x="387881" y="0"/>
                  </a:lnTo>
                  <a:close/>
                </a:path>
                <a:path w="587375" h="1138554">
                  <a:moveTo>
                    <a:pt x="387881" y="762"/>
                  </a:moveTo>
                  <a:lnTo>
                    <a:pt x="360608" y="35638"/>
                  </a:lnTo>
                  <a:lnTo>
                    <a:pt x="354380" y="43777"/>
                  </a:lnTo>
                  <a:lnTo>
                    <a:pt x="354244" y="43777"/>
                  </a:lnTo>
                  <a:lnTo>
                    <a:pt x="353733" y="44430"/>
                  </a:lnTo>
                  <a:lnTo>
                    <a:pt x="389963" y="113364"/>
                  </a:lnTo>
                  <a:lnTo>
                    <a:pt x="484957" y="113364"/>
                  </a:lnTo>
                  <a:lnTo>
                    <a:pt x="483674" y="109280"/>
                  </a:lnTo>
                  <a:lnTo>
                    <a:pt x="450179" y="108627"/>
                  </a:lnTo>
                  <a:lnTo>
                    <a:pt x="387881" y="762"/>
                  </a:lnTo>
                  <a:close/>
                </a:path>
              </a:pathLst>
            </a:custGeom>
            <a:solidFill>
              <a:srgbClr val="FF9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2526981" y="3890221"/>
              <a:ext cx="588010" cy="1139190"/>
            </a:xfrm>
            <a:custGeom>
              <a:avLst/>
              <a:gdLst/>
              <a:ahLst/>
              <a:cxnLst/>
              <a:rect l="l" t="t" r="r" b="b"/>
              <a:pathLst>
                <a:path w="588010" h="1139189">
                  <a:moveTo>
                    <a:pt x="387747" y="0"/>
                  </a:moveTo>
                  <a:lnTo>
                    <a:pt x="210623" y="0"/>
                  </a:lnTo>
                  <a:lnTo>
                    <a:pt x="144932" y="109334"/>
                  </a:lnTo>
                  <a:lnTo>
                    <a:pt x="116260" y="109334"/>
                  </a:lnTo>
                  <a:lnTo>
                    <a:pt x="104661" y="135252"/>
                  </a:lnTo>
                  <a:lnTo>
                    <a:pt x="92927" y="145543"/>
                  </a:lnTo>
                  <a:lnTo>
                    <a:pt x="43663" y="145543"/>
                  </a:lnTo>
                  <a:lnTo>
                    <a:pt x="43663" y="168739"/>
                  </a:lnTo>
                  <a:lnTo>
                    <a:pt x="0" y="168739"/>
                  </a:lnTo>
                  <a:lnTo>
                    <a:pt x="0" y="329257"/>
                  </a:lnTo>
                  <a:lnTo>
                    <a:pt x="44446" y="329257"/>
                  </a:lnTo>
                  <a:lnTo>
                    <a:pt x="44446" y="363397"/>
                  </a:lnTo>
                  <a:lnTo>
                    <a:pt x="102573" y="363397"/>
                  </a:lnTo>
                  <a:lnTo>
                    <a:pt x="115477" y="402274"/>
                  </a:lnTo>
                  <a:lnTo>
                    <a:pt x="144932" y="402274"/>
                  </a:lnTo>
                  <a:lnTo>
                    <a:pt x="144932" y="483567"/>
                  </a:lnTo>
                  <a:lnTo>
                    <a:pt x="170217" y="483567"/>
                  </a:lnTo>
                  <a:lnTo>
                    <a:pt x="170217" y="576458"/>
                  </a:lnTo>
                  <a:lnTo>
                    <a:pt x="213358" y="576458"/>
                  </a:lnTo>
                  <a:lnTo>
                    <a:pt x="220134" y="645391"/>
                  </a:lnTo>
                  <a:lnTo>
                    <a:pt x="255717" y="687737"/>
                  </a:lnTo>
                  <a:lnTo>
                    <a:pt x="255717" y="720445"/>
                  </a:lnTo>
                  <a:lnTo>
                    <a:pt x="219487" y="753283"/>
                  </a:lnTo>
                  <a:lnTo>
                    <a:pt x="256500" y="790157"/>
                  </a:lnTo>
                  <a:lnTo>
                    <a:pt x="256500" y="821558"/>
                  </a:lnTo>
                  <a:lnTo>
                    <a:pt x="209971" y="858437"/>
                  </a:lnTo>
                  <a:lnTo>
                    <a:pt x="214011" y="863909"/>
                  </a:lnTo>
                  <a:lnTo>
                    <a:pt x="219487" y="926716"/>
                  </a:lnTo>
                  <a:lnTo>
                    <a:pt x="250242" y="946520"/>
                  </a:lnTo>
                  <a:lnTo>
                    <a:pt x="255717" y="955379"/>
                  </a:lnTo>
                  <a:lnTo>
                    <a:pt x="220134" y="977273"/>
                  </a:lnTo>
                  <a:lnTo>
                    <a:pt x="255717" y="1002549"/>
                  </a:lnTo>
                  <a:lnTo>
                    <a:pt x="255717" y="1030568"/>
                  </a:lnTo>
                  <a:lnTo>
                    <a:pt x="220134" y="1054412"/>
                  </a:lnTo>
                  <a:lnTo>
                    <a:pt x="320103" y="1139108"/>
                  </a:lnTo>
                  <a:lnTo>
                    <a:pt x="398046" y="1065356"/>
                  </a:lnTo>
                  <a:lnTo>
                    <a:pt x="395958" y="580487"/>
                  </a:lnTo>
                  <a:lnTo>
                    <a:pt x="430236" y="580487"/>
                  </a:lnTo>
                  <a:lnTo>
                    <a:pt x="430236" y="493695"/>
                  </a:lnTo>
                  <a:lnTo>
                    <a:pt x="434929" y="486943"/>
                  </a:lnTo>
                  <a:lnTo>
                    <a:pt x="453438" y="486943"/>
                  </a:lnTo>
                  <a:lnTo>
                    <a:pt x="455521" y="406412"/>
                  </a:lnTo>
                  <a:lnTo>
                    <a:pt x="482894" y="405650"/>
                  </a:lnTo>
                  <a:lnTo>
                    <a:pt x="497227" y="366173"/>
                  </a:lnTo>
                  <a:lnTo>
                    <a:pt x="547144" y="366173"/>
                  </a:lnTo>
                  <a:lnTo>
                    <a:pt x="547796" y="332687"/>
                  </a:lnTo>
                  <a:lnTo>
                    <a:pt x="587545" y="331870"/>
                  </a:lnTo>
                  <a:lnTo>
                    <a:pt x="587545" y="172768"/>
                  </a:lnTo>
                  <a:lnTo>
                    <a:pt x="568405" y="172768"/>
                  </a:lnTo>
                  <a:lnTo>
                    <a:pt x="548558" y="172115"/>
                  </a:lnTo>
                  <a:lnTo>
                    <a:pt x="547796" y="146197"/>
                  </a:lnTo>
                  <a:lnTo>
                    <a:pt x="495144" y="146197"/>
                  </a:lnTo>
                  <a:lnTo>
                    <a:pt x="484814" y="113364"/>
                  </a:lnTo>
                  <a:lnTo>
                    <a:pt x="211923" y="113364"/>
                  </a:lnTo>
                  <a:lnTo>
                    <a:pt x="251025" y="43777"/>
                  </a:lnTo>
                  <a:lnTo>
                    <a:pt x="354110" y="43777"/>
                  </a:lnTo>
                  <a:lnTo>
                    <a:pt x="360680" y="35376"/>
                  </a:lnTo>
                  <a:lnTo>
                    <a:pt x="387747" y="0"/>
                  </a:lnTo>
                  <a:close/>
                </a:path>
                <a:path w="588010" h="1139189">
                  <a:moveTo>
                    <a:pt x="387747" y="762"/>
                  </a:moveTo>
                  <a:lnTo>
                    <a:pt x="360680" y="35376"/>
                  </a:lnTo>
                  <a:lnTo>
                    <a:pt x="354251" y="43777"/>
                  </a:lnTo>
                  <a:lnTo>
                    <a:pt x="354110" y="43777"/>
                  </a:lnTo>
                  <a:lnTo>
                    <a:pt x="353599" y="44430"/>
                  </a:lnTo>
                  <a:lnTo>
                    <a:pt x="389835" y="113364"/>
                  </a:lnTo>
                  <a:lnTo>
                    <a:pt x="484814" y="113364"/>
                  </a:lnTo>
                  <a:lnTo>
                    <a:pt x="483546" y="109334"/>
                  </a:lnTo>
                  <a:lnTo>
                    <a:pt x="450698" y="108681"/>
                  </a:lnTo>
                  <a:lnTo>
                    <a:pt x="387747" y="762"/>
                  </a:lnTo>
                  <a:close/>
                </a:path>
              </a:pathLst>
            </a:custGeom>
            <a:solidFill>
              <a:srgbClr val="BE7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2608963" y="4073281"/>
              <a:ext cx="415290" cy="130810"/>
            </a:xfrm>
            <a:custGeom>
              <a:avLst/>
              <a:gdLst/>
              <a:ahLst/>
              <a:cxnLst/>
              <a:rect l="l" t="t" r="r" b="b"/>
              <a:pathLst>
                <a:path w="415289" h="130810">
                  <a:moveTo>
                    <a:pt x="415245" y="0"/>
                  </a:moveTo>
                  <a:lnTo>
                    <a:pt x="36230" y="0"/>
                  </a:lnTo>
                  <a:lnTo>
                    <a:pt x="0" y="67626"/>
                  </a:lnTo>
                  <a:lnTo>
                    <a:pt x="33495" y="130461"/>
                  </a:lnTo>
                  <a:lnTo>
                    <a:pt x="39754" y="126432"/>
                  </a:lnTo>
                  <a:lnTo>
                    <a:pt x="6905" y="67626"/>
                  </a:lnTo>
                  <a:lnTo>
                    <a:pt x="40401" y="4846"/>
                  </a:lnTo>
                  <a:lnTo>
                    <a:pt x="411858" y="4846"/>
                  </a:lnTo>
                  <a:lnTo>
                    <a:pt x="415245" y="0"/>
                  </a:lnTo>
                  <a:close/>
                </a:path>
              </a:pathLst>
            </a:custGeom>
            <a:solidFill>
              <a:srgbClr val="BE7E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2573375" y="4027576"/>
              <a:ext cx="497205" cy="974725"/>
            </a:xfrm>
            <a:custGeom>
              <a:avLst/>
              <a:gdLst/>
              <a:ahLst/>
              <a:cxnLst/>
              <a:rect l="l" t="t" r="r" b="b"/>
              <a:pathLst>
                <a:path w="497205" h="974725">
                  <a:moveTo>
                    <a:pt x="240855" y="351015"/>
                  </a:moveTo>
                  <a:lnTo>
                    <a:pt x="227825" y="370065"/>
                  </a:lnTo>
                  <a:lnTo>
                    <a:pt x="229260" y="963447"/>
                  </a:lnTo>
                  <a:lnTo>
                    <a:pt x="240207" y="973099"/>
                  </a:lnTo>
                  <a:lnTo>
                    <a:pt x="240855" y="351015"/>
                  </a:lnTo>
                  <a:close/>
                </a:path>
                <a:path w="497205" h="974725">
                  <a:moveTo>
                    <a:pt x="311238" y="964234"/>
                  </a:moveTo>
                  <a:lnTo>
                    <a:pt x="309283" y="367296"/>
                  </a:lnTo>
                  <a:lnTo>
                    <a:pt x="299643" y="416572"/>
                  </a:lnTo>
                  <a:lnTo>
                    <a:pt x="301078" y="974394"/>
                  </a:lnTo>
                  <a:lnTo>
                    <a:pt x="311238" y="964234"/>
                  </a:lnTo>
                  <a:close/>
                </a:path>
                <a:path w="497205" h="974725">
                  <a:moveTo>
                    <a:pt x="436499" y="0"/>
                  </a:moveTo>
                  <a:lnTo>
                    <a:pt x="49263" y="0"/>
                  </a:lnTo>
                  <a:lnTo>
                    <a:pt x="49263" y="4826"/>
                  </a:lnTo>
                  <a:lnTo>
                    <a:pt x="436499" y="4826"/>
                  </a:lnTo>
                  <a:lnTo>
                    <a:pt x="436499" y="0"/>
                  </a:lnTo>
                  <a:close/>
                </a:path>
                <a:path w="497205" h="974725">
                  <a:moveTo>
                    <a:pt x="483679" y="107238"/>
                  </a:moveTo>
                  <a:lnTo>
                    <a:pt x="450176" y="45059"/>
                  </a:lnTo>
                  <a:lnTo>
                    <a:pt x="443915" y="49136"/>
                  </a:lnTo>
                  <a:lnTo>
                    <a:pt x="476770" y="107238"/>
                  </a:lnTo>
                  <a:lnTo>
                    <a:pt x="443268" y="170675"/>
                  </a:lnTo>
                  <a:lnTo>
                    <a:pt x="71818" y="170675"/>
                  </a:lnTo>
                  <a:lnTo>
                    <a:pt x="68427" y="175514"/>
                  </a:lnTo>
                  <a:lnTo>
                    <a:pt x="447433" y="175514"/>
                  </a:lnTo>
                  <a:lnTo>
                    <a:pt x="483679" y="107238"/>
                  </a:lnTo>
                  <a:close/>
                </a:path>
                <a:path w="497205" h="974725">
                  <a:moveTo>
                    <a:pt x="496709" y="25933"/>
                  </a:moveTo>
                  <a:lnTo>
                    <a:pt x="0" y="25933"/>
                  </a:lnTo>
                  <a:lnTo>
                    <a:pt x="0" y="29972"/>
                  </a:lnTo>
                  <a:lnTo>
                    <a:pt x="496709" y="29972"/>
                  </a:lnTo>
                  <a:lnTo>
                    <a:pt x="496709" y="25933"/>
                  </a:lnTo>
                  <a:close/>
                </a:path>
              </a:pathLst>
            </a:custGeom>
            <a:solidFill>
              <a:srgbClr val="FF9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2572715" y="4220832"/>
              <a:ext cx="499745" cy="807085"/>
            </a:xfrm>
            <a:custGeom>
              <a:avLst/>
              <a:gdLst/>
              <a:ahLst/>
              <a:cxnLst/>
              <a:rect l="l" t="t" r="r" b="b"/>
              <a:pathLst>
                <a:path w="499744" h="807085">
                  <a:moveTo>
                    <a:pt x="309943" y="175501"/>
                  </a:moveTo>
                  <a:lnTo>
                    <a:pt x="271627" y="241655"/>
                  </a:lnTo>
                  <a:lnTo>
                    <a:pt x="274358" y="807072"/>
                  </a:lnTo>
                  <a:lnTo>
                    <a:pt x="285965" y="795477"/>
                  </a:lnTo>
                  <a:lnTo>
                    <a:pt x="285965" y="252006"/>
                  </a:lnTo>
                  <a:lnTo>
                    <a:pt x="300951" y="216395"/>
                  </a:lnTo>
                  <a:lnTo>
                    <a:pt x="309943" y="175501"/>
                  </a:lnTo>
                  <a:close/>
                </a:path>
                <a:path w="499744" h="807085">
                  <a:moveTo>
                    <a:pt x="391922" y="152311"/>
                  </a:moveTo>
                  <a:lnTo>
                    <a:pt x="124472" y="152311"/>
                  </a:lnTo>
                  <a:lnTo>
                    <a:pt x="124472" y="163093"/>
                  </a:lnTo>
                  <a:lnTo>
                    <a:pt x="151853" y="163093"/>
                  </a:lnTo>
                  <a:lnTo>
                    <a:pt x="151853" y="226034"/>
                  </a:lnTo>
                  <a:lnTo>
                    <a:pt x="169710" y="247167"/>
                  </a:lnTo>
                  <a:lnTo>
                    <a:pt x="175183" y="180949"/>
                  </a:lnTo>
                  <a:lnTo>
                    <a:pt x="228485" y="180949"/>
                  </a:lnTo>
                  <a:lnTo>
                    <a:pt x="240868" y="163093"/>
                  </a:lnTo>
                  <a:lnTo>
                    <a:pt x="385152" y="163093"/>
                  </a:lnTo>
                  <a:lnTo>
                    <a:pt x="391922" y="152311"/>
                  </a:lnTo>
                  <a:close/>
                </a:path>
                <a:path w="499744" h="807085">
                  <a:moveTo>
                    <a:pt x="407047" y="75031"/>
                  </a:moveTo>
                  <a:lnTo>
                    <a:pt x="102577" y="75031"/>
                  </a:lnTo>
                  <a:lnTo>
                    <a:pt x="102577" y="86753"/>
                  </a:lnTo>
                  <a:lnTo>
                    <a:pt x="407047" y="86753"/>
                  </a:lnTo>
                  <a:lnTo>
                    <a:pt x="407047" y="75031"/>
                  </a:lnTo>
                  <a:close/>
                </a:path>
                <a:path w="499744" h="807085">
                  <a:moveTo>
                    <a:pt x="452793" y="31381"/>
                  </a:moveTo>
                  <a:lnTo>
                    <a:pt x="57492" y="32029"/>
                  </a:lnTo>
                  <a:lnTo>
                    <a:pt x="60871" y="44386"/>
                  </a:lnTo>
                  <a:lnTo>
                    <a:pt x="448754" y="43624"/>
                  </a:lnTo>
                  <a:lnTo>
                    <a:pt x="452793" y="31381"/>
                  </a:lnTo>
                  <a:close/>
                </a:path>
                <a:path w="499744" h="807085">
                  <a:moveTo>
                    <a:pt x="499325" y="0"/>
                  </a:moveTo>
                  <a:lnTo>
                    <a:pt x="0" y="0"/>
                  </a:lnTo>
                  <a:lnTo>
                    <a:pt x="0" y="13030"/>
                  </a:lnTo>
                  <a:lnTo>
                    <a:pt x="499325" y="13030"/>
                  </a:lnTo>
                  <a:lnTo>
                    <a:pt x="499325" y="0"/>
                  </a:lnTo>
                  <a:close/>
                </a:path>
              </a:pathLst>
            </a:custGeom>
            <a:solidFill>
              <a:srgbClr val="BE7E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6770243" y="3714369"/>
            <a:ext cx="20383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Times New Roman"/>
                <a:cs typeface="Times New Roman"/>
              </a:rPr>
              <a:t>d</a:t>
            </a:r>
            <a:r>
              <a:rPr sz="1200" baseline="-20833" dirty="0">
                <a:latin typeface="Times New Roman"/>
                <a:cs typeface="Times New Roman"/>
              </a:rPr>
              <a:t>k</a:t>
            </a:r>
            <a:endParaRPr sz="1200" baseline="-20833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29" name="object 29"/>
          <p:cNvSpPr txBox="1"/>
          <p:nvPr/>
        </p:nvSpPr>
        <p:spPr>
          <a:xfrm>
            <a:off x="1806829" y="4130420"/>
            <a:ext cx="1943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Times New Roman"/>
                <a:cs typeface="Times New Roman"/>
              </a:rPr>
              <a:t>e</a:t>
            </a:r>
            <a:r>
              <a:rPr sz="1200" spc="-7" baseline="-20833" dirty="0">
                <a:latin typeface="Times New Roman"/>
                <a:cs typeface="Times New Roman"/>
              </a:rPr>
              <a:t>k</a:t>
            </a:r>
            <a:endParaRPr sz="1200" baseline="-20833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4344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Public key</a:t>
            </a:r>
            <a:r>
              <a:rPr spc="-65" dirty="0"/>
              <a:t> </a:t>
            </a:r>
            <a:r>
              <a:rPr spc="-5" dirty="0"/>
              <a:t>inventors?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4540" y="1604518"/>
            <a:ext cx="5336540" cy="34315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Marty Hellman and Whit </a:t>
            </a:r>
            <a:r>
              <a:rPr sz="2000" spc="-5" dirty="0">
                <a:latin typeface="Arial"/>
                <a:cs typeface="Arial"/>
              </a:rPr>
              <a:t>Diffie, Stanford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1976</a:t>
            </a:r>
            <a:endParaRPr sz="2000">
              <a:latin typeface="Arial"/>
              <a:cs typeface="Arial"/>
            </a:endParaRPr>
          </a:p>
          <a:p>
            <a:pPr marL="12700" marR="5080">
              <a:lnSpc>
                <a:spcPct val="339100"/>
              </a:lnSpc>
            </a:pPr>
            <a:r>
              <a:rPr sz="2000" dirty="0">
                <a:latin typeface="Arial"/>
                <a:cs typeface="Arial"/>
              </a:rPr>
              <a:t>R. Rivest, A. Shamir and L.</a:t>
            </a:r>
            <a:r>
              <a:rPr sz="2000" spc="-4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Adleman, </a:t>
            </a:r>
            <a:r>
              <a:rPr sz="2000" spc="-5" dirty="0">
                <a:latin typeface="Arial"/>
                <a:cs typeface="Arial"/>
              </a:rPr>
              <a:t>MIT </a:t>
            </a:r>
            <a:r>
              <a:rPr sz="2000" dirty="0">
                <a:latin typeface="Arial"/>
                <a:cs typeface="Arial"/>
              </a:rPr>
              <a:t>1978  James </a:t>
            </a:r>
            <a:r>
              <a:rPr sz="2000" spc="-5" dirty="0">
                <a:latin typeface="Arial"/>
                <a:cs typeface="Arial"/>
              </a:rPr>
              <a:t>Ellis, </a:t>
            </a:r>
            <a:r>
              <a:rPr sz="2000" dirty="0">
                <a:latin typeface="Arial"/>
                <a:cs typeface="Arial"/>
              </a:rPr>
              <a:t>CESG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1970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C. Cocks, M. Williamson, CESG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1973-1974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73240" y="1368552"/>
            <a:ext cx="684276" cy="1018447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848600" y="1371600"/>
            <a:ext cx="650748" cy="1016508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495800" y="3505200"/>
            <a:ext cx="784860" cy="1019556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172200" y="4440520"/>
            <a:ext cx="750611" cy="922850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340179" y="4527738"/>
            <a:ext cx="716092" cy="847291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6352032" y="2663951"/>
            <a:ext cx="2066543" cy="995172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CC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</TotalTime>
  <Words>2128</Words>
  <Application>Microsoft Office PowerPoint</Application>
  <PresentationFormat>Ekran Gösterisi (4:3)</PresentationFormat>
  <Paragraphs>416</Paragraphs>
  <Slides>40</Slides>
  <Notes>3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40</vt:i4>
      </vt:variant>
    </vt:vector>
  </HeadingPairs>
  <TitlesOfParts>
    <vt:vector size="50" baseType="lpstr">
      <vt:lpstr>Sitka Small</vt:lpstr>
      <vt:lpstr>Arial</vt:lpstr>
      <vt:lpstr>Arial Black</vt:lpstr>
      <vt:lpstr>Wingdings</vt:lpstr>
      <vt:lpstr>Arial Rounded MT Bold</vt:lpstr>
      <vt:lpstr>Symbol</vt:lpstr>
      <vt:lpstr>Times New Roman</vt:lpstr>
      <vt:lpstr>Courier New</vt:lpstr>
      <vt:lpstr>Calibri</vt:lpstr>
      <vt:lpstr>Office Theme</vt:lpstr>
      <vt:lpstr>PowerPoint Sunusu</vt:lpstr>
      <vt:lpstr>MAC and MAC algorithms</vt:lpstr>
      <vt:lpstr>Practical message integrity with MAC</vt:lpstr>
      <vt:lpstr>HMAC</vt:lpstr>
      <vt:lpstr>CBC-MAC</vt:lpstr>
      <vt:lpstr>Public-Key Cryptography</vt:lpstr>
      <vt:lpstr>Symmetric cryptosystem</vt:lpstr>
      <vt:lpstr>Asymmetric crypto system</vt:lpstr>
      <vt:lpstr>Public key inventors?</vt:lpstr>
      <vt:lpstr>Asymmetric crypto</vt:lpstr>
      <vt:lpstr>One-way functions</vt:lpstr>
      <vt:lpstr>Diffie-Hellman key agreement (key  exchange) (provides no authentication)</vt:lpstr>
      <vt:lpstr>Example</vt:lpstr>
      <vt:lpstr>Example (2)</vt:lpstr>
      <vt:lpstr>Solution</vt:lpstr>
      <vt:lpstr>Diffie-Hellman Applications</vt:lpstr>
      <vt:lpstr>Ron Rivest, Adi Shamir and Len  Adleman</vt:lpstr>
      <vt:lpstr>RSA parametre (textbook version)</vt:lpstr>
      <vt:lpstr>RSA toy example</vt:lpstr>
      <vt:lpstr>Factoring record– December 2009</vt:lpstr>
      <vt:lpstr>Computational effort?</vt:lpstr>
      <vt:lpstr>Asymmetric Ciphers:  Examples of Cryptosystems:</vt:lpstr>
      <vt:lpstr>Asymmetric Encryption:  Basic encryption operation</vt:lpstr>
      <vt:lpstr>Hybrid Cryptosystems</vt:lpstr>
      <vt:lpstr>Confidentiality Services:  Hybrid Cryptosystems</vt:lpstr>
      <vt:lpstr>Digital Signatures</vt:lpstr>
      <vt:lpstr>Digital Signature Mechanisms</vt:lpstr>
      <vt:lpstr>Practical digital signature based on hash  value</vt:lpstr>
      <vt:lpstr>Digital Signatures</vt:lpstr>
      <vt:lpstr>Difference between MACs &amp; Dig. Sig.</vt:lpstr>
      <vt:lpstr>Key length comparison: Symmetric and Asymmetric ciphers offering comparable security</vt:lpstr>
      <vt:lpstr>Another look at key lengths</vt:lpstr>
      <vt:lpstr>The eavesdropper strikes back!</vt:lpstr>
      <vt:lpstr>Quantum Computers</vt:lpstr>
      <vt:lpstr>QC impact to cryptography</vt:lpstr>
      <vt:lpstr>Current world record of QF!</vt:lpstr>
      <vt:lpstr>Two variants of quantum safe crypto</vt:lpstr>
      <vt:lpstr>Quantum Resistant Cryptography</vt:lpstr>
      <vt:lpstr>Brave new crypto world……………</vt:lpstr>
      <vt:lpstr>End of lecture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leif.nilsen@its.uio.no</dc:creator>
  <cp:lastModifiedBy>Furkan Gözükara</cp:lastModifiedBy>
  <cp:revision>15</cp:revision>
  <dcterms:created xsi:type="dcterms:W3CDTF">2020-09-27T23:21:02Z</dcterms:created>
  <dcterms:modified xsi:type="dcterms:W3CDTF">2020-11-01T13:09:22Z</dcterms:modified>
</cp:coreProperties>
</file>